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6"/>
  </p:notesMasterIdLst>
  <p:handoutMasterIdLst>
    <p:handoutMasterId r:id="rId77"/>
  </p:handoutMasterIdLst>
  <p:sldIdLst>
    <p:sldId id="256" r:id="rId2"/>
    <p:sldId id="257" r:id="rId3"/>
    <p:sldId id="258" r:id="rId4"/>
    <p:sldId id="259" r:id="rId5"/>
    <p:sldId id="261" r:id="rId6"/>
    <p:sldId id="263" r:id="rId7"/>
    <p:sldId id="264" r:id="rId8"/>
    <p:sldId id="265" r:id="rId9"/>
    <p:sldId id="266" r:id="rId10"/>
    <p:sldId id="267"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7" r:id="rId25"/>
    <p:sldId id="288" r:id="rId26"/>
    <p:sldId id="290" r:id="rId27"/>
    <p:sldId id="291" r:id="rId28"/>
    <p:sldId id="292" r:id="rId29"/>
    <p:sldId id="340" r:id="rId30"/>
    <p:sldId id="302" r:id="rId31"/>
    <p:sldId id="303" r:id="rId32"/>
    <p:sldId id="304" r:id="rId33"/>
    <p:sldId id="305" r:id="rId34"/>
    <p:sldId id="306" r:id="rId35"/>
    <p:sldId id="307" r:id="rId36"/>
    <p:sldId id="308" r:id="rId37"/>
    <p:sldId id="341" r:id="rId38"/>
    <p:sldId id="309" r:id="rId39"/>
    <p:sldId id="310" r:id="rId40"/>
    <p:sldId id="311" r:id="rId41"/>
    <p:sldId id="312" r:id="rId42"/>
    <p:sldId id="313" r:id="rId43"/>
    <p:sldId id="314" r:id="rId44"/>
    <p:sldId id="315" r:id="rId45"/>
    <p:sldId id="342" r:id="rId46"/>
    <p:sldId id="316" r:id="rId47"/>
    <p:sldId id="317" r:id="rId48"/>
    <p:sldId id="318" r:id="rId49"/>
    <p:sldId id="293" r:id="rId50"/>
    <p:sldId id="339" r:id="rId51"/>
    <p:sldId id="294" r:id="rId52"/>
    <p:sldId id="295" r:id="rId53"/>
    <p:sldId id="296" r:id="rId54"/>
    <p:sldId id="297" r:id="rId55"/>
    <p:sldId id="298" r:id="rId56"/>
    <p:sldId id="319" r:id="rId57"/>
    <p:sldId id="320" r:id="rId58"/>
    <p:sldId id="321" r:id="rId59"/>
    <p:sldId id="299" r:id="rId60"/>
    <p:sldId id="300" r:id="rId61"/>
    <p:sldId id="301" r:id="rId62"/>
    <p:sldId id="322" r:id="rId63"/>
    <p:sldId id="323" r:id="rId64"/>
    <p:sldId id="324" r:id="rId65"/>
    <p:sldId id="325" r:id="rId66"/>
    <p:sldId id="326" r:id="rId67"/>
    <p:sldId id="327" r:id="rId68"/>
    <p:sldId id="328" r:id="rId69"/>
    <p:sldId id="329" r:id="rId70"/>
    <p:sldId id="331" r:id="rId71"/>
    <p:sldId id="335" r:id="rId72"/>
    <p:sldId id="336" r:id="rId73"/>
    <p:sldId id="337" r:id="rId74"/>
    <p:sldId id="338" r:id="rId7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0871" autoAdjust="0"/>
  </p:normalViewPr>
  <p:slideViewPr>
    <p:cSldViewPr>
      <p:cViewPr>
        <p:scale>
          <a:sx n="100" d="100"/>
          <a:sy n="100" d="100"/>
        </p:scale>
        <p:origin x="-108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5954"/>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14</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36</a:t>
            </a:fld>
            <a:endParaRPr lang="en-US"/>
          </a:p>
        </p:txBody>
      </p:sp>
    </p:spTree>
    <p:extLst>
      <p:ext uri="{BB962C8B-B14F-4D97-AF65-F5344CB8AC3E}">
        <p14:creationId xmlns:p14="http://schemas.microsoft.com/office/powerpoint/2010/main" val="2525220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37</a:t>
            </a:fld>
            <a:endParaRPr lang="en-US"/>
          </a:p>
        </p:txBody>
      </p:sp>
    </p:spTree>
    <p:extLst>
      <p:ext uri="{BB962C8B-B14F-4D97-AF65-F5344CB8AC3E}">
        <p14:creationId xmlns:p14="http://schemas.microsoft.com/office/powerpoint/2010/main" val="25252203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npr.org/sections/therecord/2018/05/23/613692526/thanks-to-ai-a-3rd-person-is-arrested-following-a-pop-superstars-concert" TargetMode="External"/><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2.png"/><Relationship Id="rId4" Type="http://schemas.openxmlformats.org/officeDocument/2006/relationships/hyperlink" Target="https://easyhashing.com/en/"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theverge.com/2017/5/25/15689462/alphago-ke-jie-game-2-result-google-deepmind-china" TargetMode="External"/><Relationship Id="rId2" Type="http://schemas.openxmlformats.org/officeDocument/2006/relationships/hyperlink" Target="https://arxiv.org/abs/1312.5602"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netflixprize.com/leaderboard.html" TargetMode="External"/><Relationship Id="rId2" Type="http://schemas.openxmlformats.org/officeDocument/2006/relationships/hyperlink" Target="https://en.wikipedia.org/wiki/Netflix_Prize" TargetMode="External"/><Relationship Id="rId1" Type="http://schemas.openxmlformats.org/officeDocument/2006/relationships/slideLayout" Target="../slideLayouts/slideLayout7.xml"/><Relationship Id="rId4" Type="http://schemas.openxmlformats.org/officeDocument/2006/relationships/hyperlink" Target="https://thenextweb.com/apps/2014/12/04/ibms-watson-powered-analytics-platform-now-open-everyon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c/two-sigma-financial-news" TargetMode="External"/><Relationship Id="rId2" Type="http://schemas.openxmlformats.org/officeDocument/2006/relationships/hyperlink" Target="https://www.kaggle.com/competitions" TargetMode="Externa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hyperlink" Target="http://www.twosigma.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www.telegraph.co.uk/news/2017/03/20/beijing-park-uses-face-recognition-software-wipe-toilet-paper/" TargetMode="External"/><Relationship Id="rId1" Type="http://schemas.openxmlformats.org/officeDocument/2006/relationships/slideLayout" Target="../slideLayouts/slideLayout7.xml"/><Relationship Id="rId4" Type="http://schemas.openxmlformats.org/officeDocument/2006/relationships/hyperlink" Target="https://qz.com/1356503/how-to-dodge-wechats-image-censorship-according-to-citizen-lab/"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google.com/url?sa=i&amp;rct=j&amp;q=&amp;esrc=s&amp;source=images&amp;cd=&amp;cad=rja&amp;uact=8&amp;ved=2ahUKEwjgxezZipXhAhUM7mEKHRSgBZwQjRx6BAgBEAU&amp;url=http://support.e-hcs.com/viewtopic.php?id%3D2763&amp;psig=AOvVaw2khFRMwsfvHN45iDnBnizg&amp;ust=1553321234480342"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computerweekly.com/news/252452202/Self-driving-cars-may-have-to-break-the-law-says-Law-Commission" TargetMode="External"/><Relationship Id="rId2" Type="http://schemas.openxmlformats.org/officeDocument/2006/relationships/hyperlink" Target="https://www.technologyreview.com/s/612341/a-global-ethics-study-aims-to-help-ai-solve-the-self-driving-trolley-problem/" TargetMode="Externa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colab.research.google.com/github/kenwkliu/ideas/blob/master/colab/linearRegression.ipynb" TargetMode="External"/><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toolbox.google.com/datasetsearch" TargetMode="External"/><Relationship Id="rId7" Type="http://schemas.openxmlformats.org/officeDocument/2006/relationships/image" Target="../media/image33.png"/><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6" Type="http://schemas.openxmlformats.org/officeDocument/2006/relationships/hyperlink" Target="https://www.mturk.com/" TargetMode="External"/><Relationship Id="rId5" Type="http://schemas.openxmlformats.org/officeDocument/2006/relationships/hyperlink" Target="https://theinitium.com/article/20180522-mainland-data-annotator/" TargetMode="External"/><Relationship Id="rId4" Type="http://schemas.openxmlformats.org/officeDocument/2006/relationships/hyperlink" Target="https://registry.opendata.aw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www.hkex.com.hk/eng/ods/historicalDataProfile.aspx?ProductID=M6s7H%2bJhWoOfQkr111yZ/PEg6gBlQ2ZiUcCzdLSa3Kk%3d&amp;SchemeID=d%2bgcn6cEg4i/6gexGK4OEjWRzfkowGHd04oP46In90U%3d" TargetMode="External"/><Relationship Id="rId2" Type="http://schemas.openxmlformats.org/officeDocument/2006/relationships/hyperlink" Target="https://www.hkex.com.hk/eng/ods/historicalData.aspx" TargetMode="External"/><Relationship Id="rId1" Type="http://schemas.openxmlformats.org/officeDocument/2006/relationships/slideLayout" Target="../slideLayouts/slideLayout7.xml"/><Relationship Id="rId4" Type="http://schemas.openxmlformats.org/officeDocument/2006/relationships/hyperlink" Target="https://www.hkex.com.hk/eng/ods/historicalDataProfile.aspx?ProductID=fLl/7V5g00AzzCUIEdf%2bHfGwxobHiE/rPKkkClvXhnY%3d&amp;SchemeID=d%2bgcn6cEg4i/6gexGK4OEjWRzfkowGHd04oP46In90U%3d"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raw.githubusercontent.com/kenwkliu/ideas/master/colab/data/mast_mb_20140401.csv" TargetMode="External"/><Relationship Id="rId2" Type="http://schemas.openxmlformats.org/officeDocument/2006/relationships/image" Target="../media/image40.tmp"/><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kenwkliu/ideas/blob/master/colab/data/700-rawTicks.csv"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ithub.com/kenwkliu/ideas/blob/master/colab/data/700-orderBook.csv"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medium.com/@urvashilluniya/why-data-normalization-is-necessary-for-machine-learning-models-681b65a05029"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colab.research.google.com/github/kenwkliu/ideas/blob/master/colab/OrderBookMachineLearning.ipynb" TargetMode="Externa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hyperlink" Target="http://setosa.io/ev/principal-component-analysis/"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towardsdatascience.com/using-unsupervised-learning-to-plan-a-paris-vacation-geo-location-clustering-d0337b4210de" TargetMode="External"/><Relationship Id="rId2" Type="http://schemas.openxmlformats.org/officeDocument/2006/relationships/image" Target="../media/image66.gi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n.wikipedia.org/wiki/Deep_Blue_versus_Garry_Kasparov"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richzhang.github.io/colorization/" TargetMode="External"/><Relationship Id="rId2" Type="http://schemas.openxmlformats.org/officeDocument/2006/relationships/hyperlink" Target="http://demos.algorithmia.com/colorize-photos/" TargetMode="External"/><Relationship Id="rId1" Type="http://schemas.openxmlformats.org/officeDocument/2006/relationships/slideLayout" Target="../slideLayouts/slideLayout7.xml"/><Relationship Id="rId5" Type="http://schemas.openxmlformats.org/officeDocument/2006/relationships/image" Target="../media/image74.jpe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tmp"/><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colab.research.google.com/github/kenwkliu/ideas/blob/master/colab/BitcoinLSTM.ipynb" TargetMode="External"/><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cyc.com/" TargetMode="External"/><Relationship Id="rId1" Type="http://schemas.openxmlformats.org/officeDocument/2006/relationships/slideLayout" Target="../slideLayouts/slideLayout7.xml"/><Relationship Id="rId4" Type="http://schemas.openxmlformats.org/officeDocument/2006/relationships/hyperlink" Target="https://www.theguardian.com/technology/2011/feb/17/ibm-computer-watson-wins-jeopard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t>
            </a:r>
            <a:r>
              <a:rPr lang="en-US" dirty="0" smtClean="0"/>
              <a:t>AI, Machine Learning, Investment and Algo Trading</a:t>
            </a:r>
            <a:endParaRPr lang="en-US" dirty="0"/>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Approaches</a:t>
            </a:r>
            <a:endParaRPr lang="en-US" dirty="0"/>
          </a:p>
        </p:txBody>
      </p:sp>
      <p:pic>
        <p:nvPicPr>
          <p:cNvPr id="1026" name="Picture 2" descr="https://miro.medium.com/max/1622/1*PJPmgUBaHWwvSMNgmkvbI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662" y="1750589"/>
            <a:ext cx="7261722" cy="4342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7029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7" name="Content Placeholder 1"/>
          <p:cNvSpPr txBox="1">
            <a:spLocks/>
          </p:cNvSpPr>
          <p:nvPr/>
        </p:nvSpPr>
        <p:spPr>
          <a:xfrm>
            <a:off x="395536" y="1700808"/>
            <a:ext cx="44177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Machine Learning: </a:t>
            </a:r>
            <a:r>
              <a:rPr lang="en-US" sz="1600" dirty="0" smtClean="0"/>
              <a:t>a branch </a:t>
            </a:r>
            <a:r>
              <a:rPr lang="en-US" sz="1600" dirty="0"/>
              <a:t>of </a:t>
            </a:r>
            <a:r>
              <a:rPr lang="en-US" sz="1600" dirty="0" smtClean="0"/>
              <a:t>AI and the key driver is </a:t>
            </a:r>
            <a:r>
              <a:rPr lang="en-US" sz="1600" b="1" dirty="0" smtClean="0">
                <a:solidFill>
                  <a:srgbClr val="0070C0"/>
                </a:solidFill>
              </a:rPr>
              <a:t>(big) data</a:t>
            </a:r>
            <a:r>
              <a:rPr lang="en-US" sz="1600" dirty="0" smtClean="0"/>
              <a:t> from Internet, Mobile and </a:t>
            </a:r>
            <a:r>
              <a:rPr lang="en-US" sz="1600" dirty="0" err="1" smtClean="0"/>
              <a:t>IoT</a:t>
            </a:r>
            <a:r>
              <a:rPr lang="en-US" sz="1600" dirty="0" smtClean="0"/>
              <a:t> (Internet of Things which are sensors, smart devices etc.)</a:t>
            </a:r>
            <a:endParaRPr lang="en-US" sz="1600" dirty="0"/>
          </a:p>
          <a:p>
            <a:pPr marL="0" indent="0"/>
            <a:endParaRPr lang="en-US" sz="1600" dirty="0" smtClean="0"/>
          </a:p>
          <a:p>
            <a:pPr marL="0" indent="0"/>
            <a:r>
              <a:rPr lang="en-US" sz="1600" dirty="0" smtClean="0">
                <a:solidFill>
                  <a:srgbClr val="00B050"/>
                </a:solidFill>
              </a:rPr>
              <a:t>Example</a:t>
            </a:r>
            <a:r>
              <a:rPr lang="en-US" sz="1600" dirty="0" smtClean="0"/>
              <a:t>: 1.3 </a:t>
            </a:r>
            <a:r>
              <a:rPr lang="en-US" sz="1600" dirty="0"/>
              <a:t>billions of faces in </a:t>
            </a:r>
            <a:r>
              <a:rPr lang="en-US" sz="1600" dirty="0" smtClean="0"/>
              <a:t>China, </a:t>
            </a:r>
            <a:r>
              <a:rPr lang="en-US" sz="1600" dirty="0"/>
              <a:t>how can tell a computer to  recognize a person?</a:t>
            </a:r>
          </a:p>
          <a:p>
            <a:pPr marL="0" indent="0"/>
            <a:endParaRPr lang="en-US" sz="1800" dirty="0" smtClean="0"/>
          </a:p>
          <a:p>
            <a:pPr marL="400050" lvl="1" indent="0"/>
            <a:r>
              <a:rPr lang="en-US" sz="1600" b="1" dirty="0">
                <a:latin typeface="Courier New" panose="02070309020205020404" pitchFamily="49" charset="0"/>
                <a:cs typeface="Courier New" panose="02070309020205020404" pitchFamily="49" charset="0"/>
              </a:rPr>
              <a:t># pseudo code</a:t>
            </a:r>
            <a:endParaRPr lang="en-US" sz="1600" dirty="0" smtClean="0"/>
          </a:p>
          <a:p>
            <a:pPr marL="400050" lvl="1" indent="0"/>
            <a:r>
              <a:rPr lang="en-US" sz="1200" dirty="0" smtClean="0">
                <a:latin typeface="Courier New" panose="02070309020205020404" pitchFamily="49" charset="0"/>
                <a:cs typeface="Courier New" panose="02070309020205020404" pitchFamily="49" charset="0"/>
              </a:rPr>
              <a:t>Color in {brown, yellow, black}</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Has {hair, eye * 2, nose, mouth,</a:t>
            </a:r>
          </a:p>
          <a:p>
            <a:pPr marL="400050" lvl="1" indent="0"/>
            <a:r>
              <a:rPr lang="en-US" sz="1200" dirty="0" smtClean="0">
                <a:latin typeface="Courier New" panose="02070309020205020404" pitchFamily="49" charset="0"/>
                <a:cs typeface="Courier New" panose="02070309020205020404" pitchFamily="49" charset="0"/>
              </a:rPr>
              <a:t>     ear * 2 ……}</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Eye: {black, white, brown ……..}</a:t>
            </a:r>
          </a:p>
          <a:p>
            <a:pPr marL="400050" lvl="1" indent="0"/>
            <a:r>
              <a:rPr lang="en-US" sz="1200" dirty="0" smtClean="0">
                <a:latin typeface="Courier New" panose="02070309020205020404" pitchFamily="49" charset="0"/>
                <a:cs typeface="Courier New" panose="02070309020205020404" pitchFamily="49" charset="0"/>
              </a:rPr>
              <a:t>……………….</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892" y="1772816"/>
            <a:ext cx="3973587" cy="422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bwMode="auto">
          <a:xfrm>
            <a:off x="4918892" y="6002512"/>
            <a:ext cx="39735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497863" y="5996510"/>
            <a:ext cx="8630889" cy="507831"/>
          </a:xfrm>
          <a:prstGeom prst="rect">
            <a:avLst/>
          </a:prstGeom>
          <a:noFill/>
        </p:spPr>
        <p:txBody>
          <a:bodyPr wrap="none" rtlCol="0">
            <a:spAutoFit/>
          </a:bodyPr>
          <a:lstStyle/>
          <a:p>
            <a:pPr marL="0" lvl="1"/>
            <a:r>
              <a:rPr lang="en-US" sz="1100" dirty="0">
                <a:hlinkClick r:id="rId3"/>
              </a:rPr>
              <a:t>https://www.npr.org/sections/therecord/2018/05/23/613692526/thanks-to-ai-a-3rd-person-is-arrested-following-a-pop-superstars-concert</a:t>
            </a:r>
            <a:endParaRPr lang="en-US" sz="1100" dirty="0"/>
          </a:p>
          <a:p>
            <a:endParaRPr lang="en-US" sz="1600" dirty="0"/>
          </a:p>
        </p:txBody>
      </p:sp>
      <p:pic>
        <p:nvPicPr>
          <p:cNvPr id="1026" name="Picture 2" descr="「jacky cheung」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3717032"/>
            <a:ext cx="1514504" cy="100966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smtClean="0"/>
              <a:t>Introduction to AI - Third AI Boom (Now)</a:t>
            </a:r>
            <a:endParaRPr lang="en-US" kern="0" dirty="0"/>
          </a:p>
        </p:txBody>
      </p:sp>
    </p:spTree>
    <p:extLst>
      <p:ext uri="{BB962C8B-B14F-4D97-AF65-F5344CB8AC3E}">
        <p14:creationId xmlns:p14="http://schemas.microsoft.com/office/powerpoint/2010/main" val="39714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Machine Learning - Data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Learn </a:t>
            </a:r>
            <a:r>
              <a:rPr lang="en-US" sz="1800" b="1" u="sng" dirty="0">
                <a:solidFill>
                  <a:srgbClr val="0070C0"/>
                </a:solidFill>
              </a:rPr>
              <a:t>from data </a:t>
            </a:r>
            <a:r>
              <a:rPr lang="en-US" sz="1800" b="1" dirty="0">
                <a:solidFill>
                  <a:srgbClr val="0070C0"/>
                </a:solidFill>
              </a:rPr>
              <a:t>rather than explicitly program the </a:t>
            </a:r>
            <a:r>
              <a:rPr lang="en-US" sz="1800" b="1" dirty="0" smtClean="0">
                <a:solidFill>
                  <a:srgbClr val="0070C0"/>
                </a:solidFill>
              </a:rPr>
              <a:t>logic: </a:t>
            </a:r>
            <a:r>
              <a:rPr lang="en-US" sz="1800" dirty="0" smtClean="0"/>
              <a:t>let </a:t>
            </a:r>
            <a:r>
              <a:rPr lang="en-US" sz="1800" dirty="0"/>
              <a:t>the computer see many examples (face, name) and learn how to represent it in a Deep Neural Network (brain-like structure)</a:t>
            </a:r>
          </a:p>
          <a:p>
            <a:pPr marL="0" indent="0"/>
            <a:endParaRPr lang="en-US" sz="1800" dirty="0"/>
          </a:p>
          <a:p>
            <a:pPr marL="0" indent="0"/>
            <a:endParaRPr lang="en-US" sz="1800" dirty="0" smtClean="0"/>
          </a:p>
        </p:txBody>
      </p:sp>
      <p:pic>
        <p:nvPicPr>
          <p:cNvPr id="8" name="Picture 2" descr="convolutional neural networ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780928"/>
            <a:ext cx="7554112" cy="386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5379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Cloud</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lvl="1">
              <a:buClrTx/>
              <a:buFont typeface="Arial" panose="020B0604020202020204" pitchFamily="34" charset="0"/>
              <a:buChar char="•"/>
            </a:pPr>
            <a:r>
              <a:rPr lang="en-US" sz="1800" b="1" dirty="0" smtClean="0"/>
              <a:t>Commodities </a:t>
            </a:r>
            <a:r>
              <a:rPr lang="en-US" sz="1800" b="1" dirty="0"/>
              <a:t>Infra </a:t>
            </a:r>
            <a:r>
              <a:rPr lang="en-US" sz="1800" b="1" dirty="0" smtClean="0"/>
              <a:t>(</a:t>
            </a:r>
            <a:r>
              <a:rPr lang="en-US" sz="1800" b="1" dirty="0"/>
              <a:t>Cloud) </a:t>
            </a:r>
            <a:r>
              <a:rPr lang="en-US" sz="1800" dirty="0" smtClean="0"/>
              <a:t>: </a:t>
            </a:r>
            <a:r>
              <a:rPr lang="en-US" sz="1800" b="1" dirty="0" smtClean="0">
                <a:solidFill>
                  <a:srgbClr val="0070C0"/>
                </a:solidFill>
              </a:rPr>
              <a:t>rent </a:t>
            </a:r>
            <a:r>
              <a:rPr lang="en-US" sz="1800" b="1" dirty="0">
                <a:solidFill>
                  <a:srgbClr val="0070C0"/>
                </a:solidFill>
              </a:rPr>
              <a:t>super </a:t>
            </a:r>
            <a:r>
              <a:rPr lang="en-US" sz="1800" b="1" dirty="0" smtClean="0">
                <a:solidFill>
                  <a:srgbClr val="0070C0"/>
                </a:solidFill>
              </a:rPr>
              <a:t>computers </a:t>
            </a:r>
            <a:r>
              <a:rPr lang="en-US" sz="1800" dirty="0" smtClean="0"/>
              <a:t>(from AWS, Google Cloud etc.) </a:t>
            </a:r>
            <a:r>
              <a:rPr lang="en-US" sz="1800" dirty="0"/>
              <a:t>for few </a:t>
            </a:r>
            <a:r>
              <a:rPr lang="en-US" sz="1800" dirty="0" smtClean="0"/>
              <a:t>hours to train the machine learning model. </a:t>
            </a:r>
            <a:r>
              <a:rPr lang="en-US" sz="1800" i="1" dirty="0" smtClean="0"/>
              <a:t>(</a:t>
            </a:r>
            <a:r>
              <a:rPr lang="en-US" sz="1800" i="1" dirty="0">
                <a:solidFill>
                  <a:srgbClr val="00B050"/>
                </a:solidFill>
              </a:rPr>
              <a:t>Training vs </a:t>
            </a:r>
            <a:r>
              <a:rPr lang="en-US" sz="1800" i="1" dirty="0" smtClean="0">
                <a:solidFill>
                  <a:srgbClr val="00B050"/>
                </a:solidFill>
              </a:rPr>
              <a:t>Predicting time</a:t>
            </a:r>
            <a:r>
              <a:rPr lang="en-US" sz="1800" i="1" dirty="0" smtClean="0"/>
              <a:t>)</a:t>
            </a:r>
            <a:endParaRPr lang="en-US" sz="1800" i="1" dirty="0"/>
          </a:p>
          <a:p>
            <a:pPr marL="0" indent="0"/>
            <a:endParaRPr lang="en-US" sz="1800" dirty="0" smtClean="0"/>
          </a:p>
          <a:p>
            <a:pPr marL="0" indent="0"/>
            <a:endParaRPr lang="en-US" sz="1800" dirty="0" smtClean="0"/>
          </a:p>
          <a:p>
            <a:pPr marL="457200" indent="-457200">
              <a:buFontTx/>
              <a:buChar char="-"/>
            </a:pPr>
            <a:endParaRPr lang="en-US" sz="1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988839"/>
            <a:ext cx="4731221" cy="3569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data center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85" y="3773357"/>
            <a:ext cx="2958905" cy="20694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azonçåçæå°çµæ"/>
          <p:cNvPicPr>
            <a:picLocks noChangeAspect="1" noChangeArrowheads="1"/>
          </p:cNvPicPr>
          <p:nvPr/>
        </p:nvPicPr>
        <p:blipFill rotWithShape="1">
          <a:blip r:embed="rId5">
            <a:extLst>
              <a:ext uri="{28A0092B-C50C-407E-A947-70E740481C1C}">
                <a14:useLocalDpi xmlns:a14="http://schemas.microsoft.com/office/drawing/2010/main" val="0"/>
              </a:ext>
            </a:extLst>
          </a:blip>
          <a:srcRect l="7192" t="34907" r="7608" b="34093"/>
          <a:stretch/>
        </p:blipFill>
        <p:spPr bwMode="auto">
          <a:xfrm>
            <a:off x="5465017" y="3101085"/>
            <a:ext cx="2527945" cy="91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8150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GPU</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Hardware Parallelization:</a:t>
            </a:r>
            <a:r>
              <a:rPr lang="en-US" sz="1800" dirty="0" smtClean="0"/>
              <a:t> GPU (</a:t>
            </a:r>
            <a:r>
              <a:rPr lang="en-US" sz="1800" b="1" dirty="0" smtClean="0">
                <a:solidFill>
                  <a:srgbClr val="0070C0"/>
                </a:solidFill>
              </a:rPr>
              <a:t>Graphics Processing Unit</a:t>
            </a:r>
            <a:r>
              <a:rPr lang="en-US" sz="1800" dirty="0" smtClean="0"/>
              <a:t>) substantially improve the speed of calculation (</a:t>
            </a:r>
            <a:r>
              <a:rPr lang="en-US" sz="1800" dirty="0" err="1" smtClean="0"/>
              <a:t>nVidia</a:t>
            </a:r>
            <a:r>
              <a:rPr lang="en-US" sz="1800" dirty="0" smtClean="0"/>
              <a:t> </a:t>
            </a:r>
            <a:r>
              <a:rPr lang="en-US" sz="1800" dirty="0"/>
              <a:t>stock </a:t>
            </a:r>
            <a:r>
              <a:rPr lang="en-US" sz="1800" dirty="0" smtClean="0"/>
              <a:t>price has gone up substantially)</a:t>
            </a:r>
            <a:endParaRPr lang="en-US" sz="1800" dirty="0"/>
          </a:p>
          <a:p>
            <a:pPr marL="0" indent="0"/>
            <a:endParaRPr lang="en-US" sz="1800" dirty="0" smtClean="0"/>
          </a:p>
          <a:p>
            <a:pPr marL="457200" indent="-457200">
              <a:buFontTx/>
              <a:buChar char="-"/>
            </a:pP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844824"/>
            <a:ext cx="5040560" cy="3742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7904" y="5901009"/>
            <a:ext cx="4903907" cy="646331"/>
          </a:xfrm>
          <a:prstGeom prst="rect">
            <a:avLst/>
          </a:prstGeom>
          <a:noFill/>
        </p:spPr>
        <p:txBody>
          <a:bodyPr wrap="none" rtlCol="0">
            <a:spAutoFit/>
          </a:bodyPr>
          <a:lstStyle/>
          <a:p>
            <a:r>
              <a:rPr lang="en-US" sz="1800" dirty="0" smtClean="0">
                <a:solidFill>
                  <a:srgbClr val="00B050"/>
                </a:solidFill>
              </a:rPr>
              <a:t>One more usage: </a:t>
            </a:r>
            <a:r>
              <a:rPr lang="en-US" sz="1800" dirty="0" smtClean="0">
                <a:solidFill>
                  <a:srgbClr val="00B050"/>
                </a:solidFill>
                <a:hlinkClick r:id="rId4"/>
              </a:rPr>
              <a:t>https</a:t>
            </a:r>
            <a:r>
              <a:rPr lang="en-US" sz="1800" dirty="0">
                <a:solidFill>
                  <a:srgbClr val="00B050"/>
                </a:solidFill>
                <a:hlinkClick r:id="rId4"/>
              </a:rPr>
              <a:t>://easyhashing.com/en</a:t>
            </a:r>
            <a:r>
              <a:rPr lang="en-US" sz="1800" dirty="0" smtClean="0">
                <a:solidFill>
                  <a:srgbClr val="00B050"/>
                </a:solidFill>
                <a:hlinkClick r:id="rId4"/>
              </a:rPr>
              <a:t>/</a:t>
            </a:r>
            <a:endParaRPr lang="en-US" sz="1800" dirty="0" smtClean="0">
              <a:solidFill>
                <a:srgbClr val="00B050"/>
              </a:solidFill>
            </a:endParaRPr>
          </a:p>
          <a:p>
            <a:endParaRPr lang="en-US" sz="1800" dirty="0">
              <a:solidFill>
                <a:srgbClr val="00B050"/>
              </a:solidFill>
            </a:endParaRPr>
          </a:p>
        </p:txBody>
      </p:sp>
      <p:sp>
        <p:nvSpPr>
          <p:cNvPr id="6" name="Smiley Face 5"/>
          <p:cNvSpPr/>
          <p:nvPr/>
        </p:nvSpPr>
        <p:spPr bwMode="auto">
          <a:xfrm>
            <a:off x="6157979" y="3430012"/>
            <a:ext cx="572455" cy="572455"/>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7"/>
          <p:cNvPicPr>
            <a:picLocks noChangeAspect="1"/>
          </p:cNvPicPr>
          <p:nvPr/>
        </p:nvPicPr>
        <p:blipFill>
          <a:blip r:embed="rId5" cstate="email">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953716" y="3540754"/>
            <a:ext cx="2456284" cy="2046903"/>
          </a:xfrm>
          <a:prstGeom prst="rect">
            <a:avLst/>
          </a:prstGeom>
        </p:spPr>
      </p:pic>
      <p:sp>
        <p:nvSpPr>
          <p:cNvPr id="9" name="TextBox 8"/>
          <p:cNvSpPr txBox="1"/>
          <p:nvPr/>
        </p:nvSpPr>
        <p:spPr>
          <a:xfrm>
            <a:off x="395536" y="5716343"/>
            <a:ext cx="3014464" cy="615553"/>
          </a:xfrm>
          <a:prstGeom prst="rect">
            <a:avLst/>
          </a:prstGeom>
          <a:noFill/>
        </p:spPr>
        <p:txBody>
          <a:bodyPr wrap="square" rtlCol="0">
            <a:spAutoFit/>
          </a:bodyPr>
          <a:lstStyle/>
          <a:p>
            <a:pPr algn="ctr"/>
            <a:r>
              <a:rPr lang="en-US" sz="1600" b="1" dirty="0">
                <a:solidFill>
                  <a:schemeClr val="tx2"/>
                </a:solidFill>
              </a:rPr>
              <a:t>Tesla </a:t>
            </a:r>
            <a:r>
              <a:rPr lang="en-US" sz="1600" b="1" dirty="0" smtClean="0">
                <a:solidFill>
                  <a:schemeClr val="tx2"/>
                </a:solidFill>
              </a:rPr>
              <a:t>V100 : </a:t>
            </a:r>
            <a:r>
              <a:rPr lang="en-US" sz="1600" i="1" dirty="0" smtClean="0">
                <a:solidFill>
                  <a:schemeClr val="tx2"/>
                </a:solidFill>
              </a:rPr>
              <a:t>120 </a:t>
            </a:r>
            <a:r>
              <a:rPr lang="en-US" sz="1600" i="1" dirty="0">
                <a:solidFill>
                  <a:schemeClr val="tx2"/>
                </a:solidFill>
              </a:rPr>
              <a:t>TFLOPS</a:t>
            </a:r>
          </a:p>
          <a:p>
            <a:pPr algn="ctr"/>
            <a:endParaRPr lang="en-US" sz="1800" b="1" dirty="0">
              <a:solidFill>
                <a:schemeClr val="tx2"/>
              </a:solidFill>
            </a:endParaRPr>
          </a:p>
        </p:txBody>
      </p:sp>
      <p:pic>
        <p:nvPicPr>
          <p:cNvPr id="2050" name="Picture 2" descr="nvidiaçåçæå°çµ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0" y="3036698"/>
            <a:ext cx="1371581" cy="10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318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Algorithm</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Algorithms</a:t>
            </a:r>
            <a:r>
              <a:rPr lang="en-US" sz="1800" dirty="0" smtClean="0"/>
              <a:t>: new techniques in </a:t>
            </a:r>
            <a:r>
              <a:rPr lang="en-US" sz="1800" b="1" dirty="0" smtClean="0">
                <a:solidFill>
                  <a:srgbClr val="0070C0"/>
                </a:solidFill>
              </a:rPr>
              <a:t>processing data in parallel</a:t>
            </a:r>
            <a:r>
              <a:rPr lang="en-US" sz="1800" dirty="0" smtClean="0"/>
              <a:t>. Such as Map-Reduce which distribute the program logic to the data and combine the results.</a:t>
            </a:r>
          </a:p>
          <a:p>
            <a:pPr marL="0" indent="0"/>
            <a:endParaRPr lang="en-US" sz="1800" dirty="0" smtClean="0"/>
          </a:p>
          <a:p>
            <a:pPr marL="285750" indent="-285750">
              <a:buFont typeface="Arial" panose="020B0604020202020204" pitchFamily="34" charset="0"/>
              <a:buChar char="•"/>
            </a:pPr>
            <a:r>
              <a:rPr lang="en-US" sz="1800" b="1" dirty="0" smtClean="0"/>
              <a:t>Breakthrough</a:t>
            </a:r>
            <a:r>
              <a:rPr lang="en-US" sz="1800" dirty="0" smtClean="0"/>
              <a:t>: </a:t>
            </a:r>
            <a:r>
              <a:rPr lang="en-US" sz="1800" b="1" dirty="0" smtClean="0">
                <a:solidFill>
                  <a:srgbClr val="0070C0"/>
                </a:solidFill>
              </a:rPr>
              <a:t>Deep Learning </a:t>
            </a:r>
            <a:r>
              <a:rPr lang="en-US" sz="1800" dirty="0" smtClean="0"/>
              <a:t>solve some bottlenecks previously encountered in Neural Networks and results in commercial success. </a:t>
            </a:r>
          </a:p>
          <a:p>
            <a:pPr marL="0" indent="0"/>
            <a:endParaRPr lang="en-US" sz="1800" dirty="0" smtClean="0"/>
          </a:p>
          <a:p>
            <a:pPr marL="400050" lvl="1" indent="0">
              <a:buNone/>
            </a:pPr>
            <a:r>
              <a:rPr lang="en-US" sz="1600" dirty="0" smtClean="0"/>
              <a:t>2013 </a:t>
            </a:r>
            <a:r>
              <a:rPr lang="en-US" sz="1600" dirty="0" smtClean="0">
                <a:hlinkClick r:id="rId2"/>
              </a:rPr>
              <a:t>Playing Atari with Deep Reinforcement Learning</a:t>
            </a:r>
            <a:endParaRPr lang="en-US" sz="1600" dirty="0" smtClean="0"/>
          </a:p>
          <a:p>
            <a:pPr marL="400050" lvl="1" indent="0">
              <a:buNone/>
            </a:pPr>
            <a:endParaRPr lang="en-US" sz="1600" dirty="0"/>
          </a:p>
          <a:p>
            <a:pPr marL="400050" lvl="1" indent="0">
              <a:buNone/>
            </a:pPr>
            <a:r>
              <a:rPr lang="en-US" sz="1600" dirty="0" smtClean="0"/>
              <a:t>2016 </a:t>
            </a:r>
            <a:r>
              <a:rPr lang="en-US" sz="1600" dirty="0" smtClean="0">
                <a:hlinkClick r:id="rId3"/>
              </a:rPr>
              <a:t>Alpha Go </a:t>
            </a:r>
            <a:endParaRPr lang="en-US" sz="1600" dirty="0" smtClean="0"/>
          </a:p>
          <a:p>
            <a:pPr marL="0" indent="0"/>
            <a:endParaRPr lang="en-US" sz="1800" dirty="0" smtClean="0"/>
          </a:p>
          <a:p>
            <a:pPr marL="685800" lvl="1">
              <a:buFont typeface="Arial" panose="020B0604020202020204" pitchFamily="34" charset="0"/>
              <a:buChar char="•"/>
            </a:pPr>
            <a:endParaRPr lang="en-US" sz="1600" dirty="0"/>
          </a:p>
        </p:txBody>
      </p:sp>
    </p:spTree>
    <p:extLst>
      <p:ext uri="{BB962C8B-B14F-4D97-AF65-F5344CB8AC3E}">
        <p14:creationId xmlns:p14="http://schemas.microsoft.com/office/powerpoint/2010/main" val="8144928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Community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Community and Competition</a:t>
            </a:r>
            <a:r>
              <a:rPr lang="en-US" sz="1800" dirty="0" smtClean="0"/>
              <a:t>: Open Source APIs and prize awards</a:t>
            </a:r>
          </a:p>
          <a:p>
            <a:pPr marL="685800" lvl="1">
              <a:buFont typeface="Arial" panose="020B0604020202020204" pitchFamily="34" charset="0"/>
              <a:buChar char="•"/>
            </a:pPr>
            <a:endParaRPr lang="en-US" sz="1600" dirty="0" smtClean="0"/>
          </a:p>
          <a:p>
            <a:pPr marL="685800" lvl="1">
              <a:buFont typeface="Arial" panose="020B0604020202020204" pitchFamily="34" charset="0"/>
              <a:buChar char="•"/>
            </a:pPr>
            <a:r>
              <a:rPr lang="en-US" sz="1600" dirty="0" smtClean="0"/>
              <a:t>Netflix Prize: </a:t>
            </a:r>
            <a:r>
              <a:rPr lang="en-US" sz="1600" dirty="0" smtClean="0">
                <a:hlinkClick r:id="rId2"/>
              </a:rPr>
              <a:t>https</a:t>
            </a:r>
            <a:r>
              <a:rPr lang="en-US" sz="1600" dirty="0">
                <a:hlinkClick r:id="rId2"/>
              </a:rPr>
              <a:t>://</a:t>
            </a:r>
            <a:r>
              <a:rPr lang="en-US" sz="1600" dirty="0" smtClean="0">
                <a:hlinkClick r:id="rId2"/>
              </a:rPr>
              <a:t>en.wikipedia.org/wiki/Netflix_Prize</a:t>
            </a:r>
            <a:endParaRPr lang="en-US" sz="1600" dirty="0" smtClean="0"/>
          </a:p>
          <a:p>
            <a:pPr marL="400050" lvl="1" indent="0">
              <a:buNone/>
            </a:pPr>
            <a:r>
              <a:rPr lang="en-US" sz="1600" dirty="0" smtClean="0"/>
              <a:t>		</a:t>
            </a:r>
            <a:r>
              <a:rPr lang="en-US" sz="1600" dirty="0" smtClean="0">
                <a:hlinkClick r:id="rId3"/>
              </a:rPr>
              <a:t>https</a:t>
            </a:r>
            <a:r>
              <a:rPr lang="en-US" sz="1600" dirty="0">
                <a:hlinkClick r:id="rId3"/>
              </a:rPr>
              <a:t>://</a:t>
            </a:r>
            <a:r>
              <a:rPr lang="en-US" sz="1600" dirty="0" smtClean="0">
                <a:hlinkClick r:id="rId3"/>
              </a:rPr>
              <a:t>www.netflixprize.com/leaderboard.html</a:t>
            </a:r>
            <a:endParaRPr lang="en-US" sz="1600" dirty="0" smtClean="0"/>
          </a:p>
          <a:p>
            <a:pPr marL="400050" lvl="1" indent="0">
              <a:buNone/>
            </a:pPr>
            <a:endParaRPr lang="en-US" sz="1600" dirty="0" smtClean="0"/>
          </a:p>
          <a:p>
            <a:pPr marL="400050" lvl="1" indent="0">
              <a:buNone/>
            </a:pPr>
            <a:r>
              <a:rPr lang="en-US" sz="1400" dirty="0" smtClean="0"/>
              <a:t>(</a:t>
            </a:r>
            <a:r>
              <a:rPr lang="en-US" sz="1400" dirty="0"/>
              <a:t>open competition for the best collaborative filtering algorithm to predict user ratings for films, </a:t>
            </a:r>
            <a:r>
              <a:rPr lang="en-US" sz="1400" b="1" dirty="0">
                <a:solidFill>
                  <a:srgbClr val="0070C0"/>
                </a:solidFill>
              </a:rPr>
              <a:t>based on previous ratings without any other information about the users or films</a:t>
            </a:r>
            <a:r>
              <a:rPr lang="en-US" sz="1400" dirty="0"/>
              <a:t>, i.e. without the users or the films being identified except by numbers assigned for the contest</a:t>
            </a:r>
            <a:r>
              <a:rPr lang="en-US" sz="1400" dirty="0" smtClean="0"/>
              <a:t>. </a:t>
            </a:r>
            <a:r>
              <a:rPr lang="en-US" sz="1400" dirty="0"/>
              <a:t>On September 21, 2009, the </a:t>
            </a:r>
            <a:r>
              <a:rPr lang="en-US" sz="1400" b="1" dirty="0">
                <a:solidFill>
                  <a:srgbClr val="0070C0"/>
                </a:solidFill>
              </a:rPr>
              <a:t>grand prize of US$1,000,000</a:t>
            </a:r>
            <a:r>
              <a:rPr lang="en-US" sz="1400" dirty="0"/>
              <a:t> was given to the </a:t>
            </a:r>
            <a:r>
              <a:rPr lang="en-US" sz="1400" dirty="0" err="1"/>
              <a:t>BellKor's</a:t>
            </a:r>
            <a:r>
              <a:rPr lang="en-US" sz="1400" dirty="0"/>
              <a:t> Pragmatic Chaos team which bested Netflix's own algorithm for predicting ratings by 10.06</a:t>
            </a:r>
            <a:r>
              <a:rPr lang="en-US" sz="1400" dirty="0" smtClean="0"/>
              <a:t>%.)</a:t>
            </a:r>
          </a:p>
          <a:p>
            <a:pPr marL="400050" lvl="1" indent="0">
              <a:buNone/>
            </a:pPr>
            <a:endParaRPr lang="en-US" sz="1600" dirty="0"/>
          </a:p>
          <a:p>
            <a:pPr marL="685800" lvl="1"/>
            <a:r>
              <a:rPr lang="en-US" sz="1600" dirty="0">
                <a:hlinkClick r:id="rId4"/>
              </a:rPr>
              <a:t>IBM’s Watson Analytics platform is now open to </a:t>
            </a:r>
            <a:r>
              <a:rPr lang="en-US" sz="1600" dirty="0" smtClean="0">
                <a:hlinkClick r:id="rId4"/>
              </a:rPr>
              <a:t>everyone</a:t>
            </a:r>
            <a:endParaRPr lang="en-US" sz="1600" dirty="0" smtClean="0"/>
          </a:p>
          <a:p>
            <a:pPr marL="685800" lvl="1">
              <a:buFont typeface="Arial" panose="020B0604020202020204" pitchFamily="34" charset="0"/>
              <a:buChar char="•"/>
            </a:pPr>
            <a:endParaRPr lang="en-US" sz="1600" dirty="0"/>
          </a:p>
        </p:txBody>
      </p:sp>
    </p:spTree>
    <p:extLst>
      <p:ext uri="{BB962C8B-B14F-4D97-AF65-F5344CB8AC3E}">
        <p14:creationId xmlns:p14="http://schemas.microsoft.com/office/powerpoint/2010/main" val="13142886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Community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err="1" smtClean="0">
                <a:hlinkClick r:id="rId2"/>
              </a:rPr>
              <a:t>Kaggle</a:t>
            </a:r>
            <a:r>
              <a:rPr lang="en-US" sz="1400" dirty="0" smtClean="0">
                <a:hlinkClick r:id="rId2"/>
              </a:rPr>
              <a:t> Competitions</a:t>
            </a:r>
            <a:r>
              <a:rPr lang="en-US" sz="1400" dirty="0" smtClean="0"/>
              <a:t>: </a:t>
            </a:r>
            <a:r>
              <a:rPr lang="en-US" sz="1400" dirty="0" smtClean="0">
                <a:hlinkClick r:id="rId3"/>
              </a:rPr>
              <a:t>Two Sigma: Using News to Predict Stock Movements</a:t>
            </a:r>
            <a:endParaRPr lang="en-US" sz="1400" dirty="0" smtClean="0"/>
          </a:p>
          <a:p>
            <a:r>
              <a:rPr lang="en-US" sz="1400" dirty="0" smtClean="0"/>
              <a:t>	The </a:t>
            </a:r>
            <a:r>
              <a:rPr lang="en-US" sz="1400" dirty="0"/>
              <a:t>challenge is ingesting and interpreting the data to determine which data is useful, finding the signal in this sea of information. </a:t>
            </a:r>
            <a:r>
              <a:rPr lang="en-US" sz="1400" dirty="0">
                <a:hlinkClick r:id="rId4"/>
              </a:rPr>
              <a:t>Two Sigma </a:t>
            </a:r>
            <a:r>
              <a:rPr lang="en-US" sz="1400" dirty="0"/>
              <a:t>is passionate about this challenge and is excited to share it with the </a:t>
            </a:r>
            <a:r>
              <a:rPr lang="en-US" sz="1400" dirty="0" err="1"/>
              <a:t>Kaggle</a:t>
            </a:r>
            <a:r>
              <a:rPr lang="en-US" sz="1400" dirty="0"/>
              <a:t> community.</a:t>
            </a:r>
          </a:p>
          <a:p>
            <a:r>
              <a:rPr lang="en-US" sz="1400" dirty="0" smtClean="0"/>
              <a:t>	</a:t>
            </a:r>
          </a:p>
          <a:p>
            <a:r>
              <a:rPr lang="en-US" sz="1400" dirty="0"/>
              <a:t>	</a:t>
            </a:r>
            <a:r>
              <a:rPr lang="en-US" sz="1400" dirty="0" smtClean="0"/>
              <a:t>By </a:t>
            </a:r>
            <a:r>
              <a:rPr lang="en-US" sz="1400" dirty="0"/>
              <a:t>analyzing news data to predict stock prices, </a:t>
            </a:r>
            <a:r>
              <a:rPr lang="en-US" sz="1400" dirty="0" err="1"/>
              <a:t>Kagglers</a:t>
            </a:r>
            <a:r>
              <a:rPr lang="en-US" sz="1400" dirty="0"/>
              <a:t> have a unique opportunity to advance the state of research in understanding the predictive power of the news. This power, if harnessed, could help predict financial outcomes and generate significant economic impact all over the world.</a:t>
            </a:r>
          </a:p>
          <a:p>
            <a:endParaRPr lang="en-US" sz="1400" dirty="0" smtClean="0"/>
          </a:p>
          <a:p>
            <a:pPr lvl="1">
              <a:buFont typeface="Arial" panose="020B0604020202020204" pitchFamily="34" charset="0"/>
              <a:buChar char="•"/>
            </a:pPr>
            <a:r>
              <a:rPr lang="en-US" sz="1200" dirty="0" smtClean="0"/>
              <a:t>Market </a:t>
            </a:r>
            <a:r>
              <a:rPr lang="en-US" sz="1200" dirty="0"/>
              <a:t>data provided by </a:t>
            </a:r>
            <a:r>
              <a:rPr lang="en-US" sz="1200" dirty="0" err="1"/>
              <a:t>Intrinio</a:t>
            </a:r>
            <a:r>
              <a:rPr lang="en-US" sz="1200" dirty="0"/>
              <a:t>.</a:t>
            </a:r>
          </a:p>
          <a:p>
            <a:pPr lvl="1">
              <a:buFont typeface="Arial" panose="020B0604020202020204" pitchFamily="34" charset="0"/>
              <a:buChar char="•"/>
            </a:pPr>
            <a:r>
              <a:rPr lang="en-US" sz="1200" dirty="0" smtClean="0"/>
              <a:t>News </a:t>
            </a:r>
            <a:r>
              <a:rPr lang="en-US" sz="1200" dirty="0"/>
              <a:t>data provided by Thomson </a:t>
            </a:r>
            <a:r>
              <a:rPr lang="en-US" sz="1200" dirty="0" smtClean="0"/>
              <a:t>Reuters</a:t>
            </a:r>
            <a:endParaRPr lang="en-US" sz="1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59" y="4437112"/>
            <a:ext cx="8697835" cy="191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68483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Use Cases – Face Recognition</a:t>
            </a:r>
            <a:endParaRPr lang="en-US" dirty="0"/>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Face recognition</a:t>
            </a:r>
            <a:r>
              <a:rPr lang="en-US" sz="2000" dirty="0" smtClean="0"/>
              <a:t>: </a:t>
            </a:r>
            <a:r>
              <a:rPr lang="en-US" sz="2000" dirty="0"/>
              <a:t>Face (</a:t>
            </a:r>
            <a:r>
              <a:rPr lang="en-US" sz="2000" dirty="0" err="1"/>
              <a:t>iPhoneX</a:t>
            </a:r>
            <a:r>
              <a:rPr lang="en-US" sz="2000" dirty="0"/>
              <a:t> </a:t>
            </a:r>
            <a:r>
              <a:rPr lang="en-US" sz="2000" dirty="0" err="1"/>
              <a:t>FaceId</a:t>
            </a:r>
            <a:r>
              <a:rPr lang="en-US" sz="2000" dirty="0" smtClean="0"/>
              <a:t>), Security Camera</a:t>
            </a:r>
          </a:p>
          <a:p>
            <a:pPr marL="457200" lvl="1" indent="0">
              <a:buNone/>
            </a:pPr>
            <a:endParaRPr lang="en-US" sz="1600" dirty="0" smtClean="0">
              <a:hlinkClick r:id=""/>
            </a:endParaRPr>
          </a:p>
          <a:p>
            <a:pPr marL="457200" lvl="1" indent="0">
              <a:buNone/>
            </a:pPr>
            <a:r>
              <a:rPr lang="en-US" sz="1600" dirty="0" smtClean="0">
                <a:hlinkClick r:id=""/>
              </a:rPr>
              <a:t>http</a:t>
            </a:r>
            <a:r>
              <a:rPr lang="en-US" sz="1600" dirty="0">
                <a:hlinkClick r:id="rId2"/>
              </a:rPr>
              <a:t>://www.telegraph.co.uk/news/2017/03/20/beijing-park-uses-face-recognition-software-wipe-toilet-paper</a:t>
            </a:r>
            <a:r>
              <a:rPr lang="en-US" sz="1600" dirty="0" smtClean="0">
                <a:hlinkClick r:id="rId2"/>
              </a:rPr>
              <a:t>/</a:t>
            </a:r>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pic>
        <p:nvPicPr>
          <p:cNvPr id="4" name="Picture 2" descr="winnie the pooh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5856" y="3107736"/>
            <a:ext cx="2251865" cy="24094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91880" y="5601434"/>
            <a:ext cx="3384376" cy="707886"/>
          </a:xfrm>
          <a:prstGeom prst="rect">
            <a:avLst/>
          </a:prstGeom>
          <a:noFill/>
        </p:spPr>
        <p:txBody>
          <a:bodyPr wrap="square" rtlCol="0">
            <a:spAutoFit/>
          </a:bodyPr>
          <a:lstStyle/>
          <a:p>
            <a:pPr marL="0" lvl="1"/>
            <a:r>
              <a:rPr lang="en-US" sz="1600" dirty="0">
                <a:solidFill>
                  <a:srgbClr val="FFC000"/>
                </a:solidFill>
                <a:hlinkClick r:id="rId4"/>
              </a:rPr>
              <a:t>How to send Winnie-the-Pooh</a:t>
            </a:r>
            <a:endParaRPr lang="en-US" sz="1600" dirty="0">
              <a:solidFill>
                <a:srgbClr val="FFC000"/>
              </a:solidFill>
            </a:endParaRPr>
          </a:p>
          <a:p>
            <a:endParaRPr lang="en-US" dirty="0"/>
          </a:p>
        </p:txBody>
      </p:sp>
      <p:sp>
        <p:nvSpPr>
          <p:cNvPr id="9" name="Right Arrow 8"/>
          <p:cNvSpPr/>
          <p:nvPr/>
        </p:nvSpPr>
        <p:spPr bwMode="auto">
          <a:xfrm>
            <a:off x="2555776" y="5589240"/>
            <a:ext cx="856878" cy="438145"/>
          </a:xfrm>
          <a:prstGeom prst="right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0553782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Use Cases – Face Recognition</a:t>
            </a:r>
          </a:p>
        </p:txBody>
      </p:sp>
      <p:sp>
        <p:nvSpPr>
          <p:cNvPr id="7" name="Content Placeholder 1"/>
          <p:cNvSpPr txBox="1">
            <a:spLocks/>
          </p:cNvSpPr>
          <p:nvPr/>
        </p:nvSpPr>
        <p:spPr>
          <a:xfrm>
            <a:off x="395536" y="1700808"/>
            <a:ext cx="8640960" cy="27363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grpSp>
        <p:nvGrpSpPr>
          <p:cNvPr id="9" name="Group 8"/>
          <p:cNvGrpSpPr/>
          <p:nvPr/>
        </p:nvGrpSpPr>
        <p:grpSpPr>
          <a:xfrm>
            <a:off x="611560" y="1700808"/>
            <a:ext cx="7488832" cy="2083208"/>
            <a:chOff x="611560" y="1700808"/>
            <a:chExt cx="7488832" cy="2083208"/>
          </a:xfrm>
        </p:grpSpPr>
        <p:sp>
          <p:nvSpPr>
            <p:cNvPr id="6" name="Cloud 5"/>
            <p:cNvSpPr/>
            <p:nvPr/>
          </p:nvSpPr>
          <p:spPr bwMode="auto">
            <a:xfrm>
              <a:off x="611560" y="1916832"/>
              <a:ext cx="5256584" cy="1584176"/>
            </a:xfrm>
            <a:prstGeom prst="cloud">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descr="é»å­è¯ å¡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3836" t="30948" r="13107" b="12300"/>
            <a:stretch/>
          </p:blipFill>
          <p:spPr bwMode="auto">
            <a:xfrm>
              <a:off x="6084168" y="1700808"/>
              <a:ext cx="2016224" cy="20832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3568" y="2132856"/>
              <a:ext cx="4536504" cy="861774"/>
            </a:xfrm>
            <a:prstGeom prst="rect">
              <a:avLst/>
            </a:prstGeom>
            <a:noFill/>
          </p:spPr>
          <p:txBody>
            <a:bodyPr wrap="square" rtlCol="0">
              <a:spAutoFit/>
            </a:bodyPr>
            <a:lstStyle/>
            <a:p>
              <a:pPr lvl="1"/>
              <a:endParaRPr lang="en-US" altLang="zh-TW" sz="1400" dirty="0">
                <a:latin typeface="Arial"/>
                <a:ea typeface="+mn-ea"/>
                <a:cs typeface="Arial"/>
              </a:endParaRPr>
            </a:p>
            <a:p>
              <a:pPr lvl="1"/>
              <a:r>
                <a:rPr lang="zh-TW" altLang="en-US" sz="1800" dirty="0" smtClean="0"/>
                <a:t>化妝</a:t>
              </a:r>
              <a:r>
                <a:rPr lang="zh-TW" altLang="en-US" sz="1800" dirty="0"/>
                <a:t>就係你落咗妝，我仲認得你，你落咗妝，我唔認得你，嗰啲叫做喬裝。</a:t>
              </a:r>
              <a:endParaRPr lang="en-US" sz="1800" dirty="0">
                <a:latin typeface="Arial"/>
                <a:ea typeface="+mn-ea"/>
                <a:cs typeface="Arial"/>
              </a:endParaRPr>
            </a:p>
          </p:txBody>
        </p:sp>
      </p:grpSp>
      <p:sp>
        <p:nvSpPr>
          <p:cNvPr id="8" name="AutoShape 2" descr="iphone face id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03648" y="3789040"/>
            <a:ext cx="6552728" cy="2627714"/>
            <a:chOff x="1907704" y="3789040"/>
            <a:chExt cx="6552728" cy="2627714"/>
          </a:xfrm>
        </p:grpSpPr>
        <p:sp>
          <p:nvSpPr>
            <p:cNvPr id="4" name="TextBox 3"/>
            <p:cNvSpPr txBox="1"/>
            <p:nvPr/>
          </p:nvSpPr>
          <p:spPr>
            <a:xfrm>
              <a:off x="4067944" y="4293096"/>
              <a:ext cx="4392488" cy="2123658"/>
            </a:xfrm>
            <a:prstGeom prst="rect">
              <a:avLst/>
            </a:prstGeom>
            <a:noFill/>
          </p:spPr>
          <p:txBody>
            <a:bodyPr wrap="square" rtlCol="0">
              <a:spAutoFit/>
            </a:bodyPr>
            <a:lstStyle/>
            <a:p>
              <a:pPr marL="0" lvl="1"/>
              <a:r>
                <a:rPr lang="en-US" altLang="zh-TW" sz="1800" dirty="0">
                  <a:latin typeface="Arial"/>
                  <a:cs typeface="Arial"/>
                </a:rPr>
                <a:t>If you can still unlock </a:t>
              </a:r>
              <a:r>
                <a:rPr lang="en-US" altLang="zh-TW" sz="1800" dirty="0" err="1">
                  <a:latin typeface="Arial"/>
                  <a:cs typeface="Arial"/>
                </a:rPr>
                <a:t>FaceId</a:t>
              </a:r>
              <a:r>
                <a:rPr lang="en-US" altLang="zh-TW" sz="1800" dirty="0">
                  <a:latin typeface="Arial"/>
                  <a:cs typeface="Arial"/>
                </a:rPr>
                <a:t>, it’s called make-up, otherwise it’s a “fake-up</a:t>
              </a:r>
              <a:r>
                <a:rPr lang="en-US" altLang="zh-TW" sz="1800" dirty="0" smtClean="0">
                  <a:latin typeface="Arial"/>
                  <a:cs typeface="Arial"/>
                </a:rPr>
                <a:t>”</a:t>
              </a:r>
            </a:p>
            <a:p>
              <a:pPr marL="0" lvl="1"/>
              <a:endParaRPr lang="en-US" altLang="zh-TW" sz="1800" b="1" dirty="0">
                <a:latin typeface="Arial"/>
                <a:ea typeface="Adobe 明體 Std L" pitchFamily="18" charset="-120"/>
                <a:cs typeface="Arial"/>
              </a:endParaRPr>
            </a:p>
            <a:p>
              <a:pPr marL="0" lvl="1"/>
              <a:r>
                <a:rPr lang="zh-TW" altLang="en-US" sz="1800" b="1" dirty="0" smtClean="0">
                  <a:latin typeface="Adobe 明體 Std L" pitchFamily="18" charset="-120"/>
                  <a:ea typeface="Adobe 明體 Std L" pitchFamily="18" charset="-120"/>
                </a:rPr>
                <a:t>上</a:t>
              </a:r>
              <a:r>
                <a:rPr lang="zh-TW" altLang="en-US" sz="1800" b="1" dirty="0">
                  <a:latin typeface="Adobe 明體 Std L" pitchFamily="18" charset="-120"/>
                  <a:ea typeface="Adobe 明體 Std L" pitchFamily="18" charset="-120"/>
                </a:rPr>
                <a:t>咗妝後 </a:t>
              </a:r>
              <a:r>
                <a:rPr lang="en-US" altLang="zh-TW" sz="1800" b="1" dirty="0" err="1">
                  <a:latin typeface="Arial"/>
                  <a:cs typeface="Arial"/>
                </a:rPr>
                <a:t>FaceId</a:t>
              </a:r>
              <a:r>
                <a:rPr lang="en-US" altLang="zh-TW" sz="1800" b="1" dirty="0">
                  <a:latin typeface="Adobe 明體 Std L" pitchFamily="18" charset="-120"/>
                  <a:ea typeface="Adobe 明體 Std L" pitchFamily="18" charset="-120"/>
                </a:rPr>
                <a:t> </a:t>
              </a:r>
              <a:r>
                <a:rPr lang="zh-TW" altLang="en-US" sz="1800" b="1" dirty="0">
                  <a:latin typeface="Adobe 明體 Std L" pitchFamily="18" charset="-120"/>
                  <a:ea typeface="Adobe 明體 Std L" pitchFamily="18" charset="-120"/>
                </a:rPr>
                <a:t>仲認得叫做化妝</a:t>
              </a:r>
              <a:r>
                <a:rPr lang="zh-TW" altLang="en-US" sz="1800" b="1" dirty="0" smtClean="0">
                  <a:latin typeface="Adobe 明體 Std L" pitchFamily="18" charset="-120"/>
                  <a:ea typeface="Adobe 明體 Std L" pitchFamily="18" charset="-120"/>
                </a:rPr>
                <a:t>，認</a:t>
              </a:r>
              <a:r>
                <a:rPr lang="zh-TW" altLang="en-US" sz="1800" b="1" dirty="0">
                  <a:latin typeface="Adobe 明體 Std L" pitchFamily="18" charset="-120"/>
                  <a:ea typeface="Adobe 明體 Std L" pitchFamily="18" charset="-120"/>
                </a:rPr>
                <a:t>唔到嘅叫做喬裝</a:t>
              </a:r>
              <a:endParaRPr lang="en-US" sz="1800" dirty="0">
                <a:latin typeface="Arial"/>
                <a:cs typeface="Arial"/>
              </a:endParaRPr>
            </a:p>
            <a:p>
              <a:pPr marL="0" lvl="1"/>
              <a:endParaRPr lang="en-US" altLang="zh-TW" sz="1800" dirty="0">
                <a:latin typeface="Arial"/>
                <a:cs typeface="Arial"/>
              </a:endParaRPr>
            </a:p>
            <a:p>
              <a:endParaRPr lang="en-US"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067" r="23342"/>
            <a:stretch/>
          </p:blipFill>
          <p:spPr bwMode="auto">
            <a:xfrm>
              <a:off x="1907704" y="3789040"/>
              <a:ext cx="1976586" cy="2454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06254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2483768" y="5906147"/>
            <a:ext cx="396044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400" dirty="0" smtClean="0"/>
              <a:t>Tick Tac Toe Example</a:t>
            </a:r>
            <a:endParaRPr lang="en-US" sz="2400"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355" t="5220" r="1731" b="5277"/>
          <a:stretch/>
        </p:blipFill>
        <p:spPr bwMode="auto">
          <a:xfrm>
            <a:off x="683568" y="1556792"/>
            <a:ext cx="7760323" cy="4349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3839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Use Cases – Self Driving Car</a:t>
            </a:r>
            <a:endParaRPr lang="en-US" dirty="0"/>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pic>
        <p:nvPicPr>
          <p:cNvPr id="11" name="圖片 61" descr="相關圖片">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1772816"/>
            <a:ext cx="6912768" cy="4464496"/>
          </a:xfrm>
          <a:prstGeom prst="rect">
            <a:avLst/>
          </a:prstGeom>
          <a:noFill/>
          <a:ln>
            <a:noFill/>
          </a:ln>
        </p:spPr>
      </p:pic>
    </p:spTree>
    <p:extLst>
      <p:ext uri="{BB962C8B-B14F-4D97-AF65-F5344CB8AC3E}">
        <p14:creationId xmlns:p14="http://schemas.microsoft.com/office/powerpoint/2010/main" val="147843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Use Cases – Self Driving Car</a:t>
            </a:r>
            <a:endParaRPr lang="en-US" dirty="0"/>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sp>
        <p:nvSpPr>
          <p:cNvPr id="2" name="TextBox 1"/>
          <p:cNvSpPr txBox="1"/>
          <p:nvPr/>
        </p:nvSpPr>
        <p:spPr>
          <a:xfrm>
            <a:off x="539552" y="1700808"/>
            <a:ext cx="7560840" cy="3970318"/>
          </a:xfrm>
          <a:prstGeom prst="rect">
            <a:avLst/>
          </a:prstGeom>
          <a:noFill/>
        </p:spPr>
        <p:txBody>
          <a:bodyPr wrap="square" rtlCol="0">
            <a:spAutoFit/>
          </a:bodyPr>
          <a:lstStyle/>
          <a:p>
            <a:r>
              <a:rPr lang="en-US" sz="1800" b="1" u="sng" dirty="0" smtClean="0"/>
              <a:t>Challenges</a:t>
            </a:r>
            <a:r>
              <a:rPr lang="en-US" sz="1800" dirty="0"/>
              <a:t/>
            </a:r>
            <a:br>
              <a:rPr lang="en-US" sz="1800" dirty="0"/>
            </a:br>
            <a:endParaRPr lang="en-US" sz="1800" dirty="0"/>
          </a:p>
          <a:p>
            <a:pPr marL="285750" indent="-285750">
              <a:buFont typeface="Arial" panose="020B0604020202020204" pitchFamily="34" charset="0"/>
              <a:buChar char="•"/>
            </a:pPr>
            <a:r>
              <a:rPr lang="en-US" sz="1800" b="1" dirty="0"/>
              <a:t>Data &amp; Algo </a:t>
            </a:r>
            <a:r>
              <a:rPr lang="en-US" sz="1800" b="1" dirty="0" smtClean="0"/>
              <a:t>biased: </a:t>
            </a:r>
          </a:p>
          <a:p>
            <a:pPr marL="742950" lvl="1" indent="-285750">
              <a:buFont typeface="Arial" panose="020B0604020202020204" pitchFamily="34" charset="0"/>
              <a:buChar char="•"/>
            </a:pPr>
            <a:r>
              <a:rPr lang="en-US" sz="1800" dirty="0" smtClean="0">
                <a:hlinkClick r:id="rId2"/>
              </a:rPr>
              <a:t>Should </a:t>
            </a:r>
            <a:r>
              <a:rPr lang="en-US" sz="1800" dirty="0">
                <a:hlinkClick r:id="rId2"/>
              </a:rPr>
              <a:t>a self-driving car kill the baby or the grandma</a:t>
            </a:r>
            <a:r>
              <a:rPr lang="en-US" sz="1800" dirty="0" smtClean="0">
                <a:hlinkClick r:id="rId2"/>
              </a:rPr>
              <a:t>?</a:t>
            </a:r>
            <a:endParaRPr lang="en-US" sz="1800" dirty="0" smtClean="0"/>
          </a:p>
          <a:p>
            <a:pPr marL="742950" lvl="1" indent="-285750">
              <a:buFont typeface="Arial" panose="020B0604020202020204" pitchFamily="34" charset="0"/>
              <a:buChar char="•"/>
            </a:pPr>
            <a:r>
              <a:rPr lang="en-US" sz="1800" dirty="0">
                <a:hlinkClick r:id="rId3"/>
              </a:rPr>
              <a:t>Driverless Cars Will Have to Break the </a:t>
            </a:r>
            <a:r>
              <a:rPr lang="en-US" sz="1800" dirty="0" smtClean="0">
                <a:hlinkClick r:id="rId3"/>
              </a:rPr>
              <a:t>Law</a:t>
            </a:r>
            <a:endParaRPr lang="en-US" sz="1800" dirty="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smtClean="0"/>
              <a:t>Responsibility</a:t>
            </a:r>
            <a:r>
              <a:rPr lang="en-US" sz="1800" dirty="0" smtClean="0"/>
              <a:t>: in case of breaking the law, who </a:t>
            </a:r>
            <a:r>
              <a:rPr lang="en-US" sz="1800" dirty="0"/>
              <a:t>should go to </a:t>
            </a:r>
            <a:r>
              <a:rPr lang="en-US" sz="1800" dirty="0" smtClean="0"/>
              <a:t>jail (the car owner or the car company)</a:t>
            </a:r>
            <a:endParaRPr lang="en-US" sz="1800" dirty="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smtClean="0"/>
              <a:t>Less </a:t>
            </a:r>
            <a:r>
              <a:rPr lang="en-US" sz="1800" b="1" dirty="0"/>
              <a:t>tolerant </a:t>
            </a:r>
            <a:r>
              <a:rPr lang="en-US" sz="1800" dirty="0"/>
              <a:t>on machine </a:t>
            </a:r>
            <a:r>
              <a:rPr lang="en-US" sz="1800" dirty="0" smtClean="0"/>
              <a:t>than human</a:t>
            </a:r>
            <a:endParaRPr lang="en-US" sz="1800" dirty="0"/>
          </a:p>
          <a:p>
            <a:pPr marL="742950" lvl="1" indent="-285750">
              <a:buFont typeface="Arial" panose="020B0604020202020204" pitchFamily="34" charset="0"/>
              <a:buChar char="•"/>
            </a:pPr>
            <a:r>
              <a:rPr lang="en-US" sz="1800" b="1" dirty="0" smtClean="0"/>
              <a:t>2019:</a:t>
            </a:r>
            <a:r>
              <a:rPr lang="en-US" sz="1800" dirty="0" smtClean="0"/>
              <a:t> </a:t>
            </a:r>
            <a:r>
              <a:rPr lang="en-US" sz="1800" dirty="0" err="1" smtClean="0"/>
              <a:t>Fanlan</a:t>
            </a:r>
            <a:r>
              <a:rPr lang="en-US" sz="1800" dirty="0" smtClean="0"/>
              <a:t> bus incident</a:t>
            </a:r>
          </a:p>
          <a:p>
            <a:pPr marL="742950" lvl="1" indent="-285750">
              <a:buFont typeface="Arial" panose="020B0604020202020204" pitchFamily="34" charset="0"/>
              <a:buChar char="•"/>
            </a:pPr>
            <a:r>
              <a:rPr lang="en-US" sz="1800" b="1" dirty="0" smtClean="0"/>
              <a:t>2017:</a:t>
            </a:r>
            <a:r>
              <a:rPr lang="en-US" sz="1800" dirty="0" smtClean="0"/>
              <a:t> </a:t>
            </a:r>
            <a:r>
              <a:rPr lang="en-US" sz="1800" dirty="0" err="1" smtClean="0"/>
              <a:t>Taipo</a:t>
            </a:r>
            <a:r>
              <a:rPr lang="en-US" sz="1800" dirty="0" smtClean="0"/>
              <a:t> </a:t>
            </a:r>
            <a:r>
              <a:rPr lang="en-US" sz="1800" dirty="0"/>
              <a:t>road incidents </a:t>
            </a:r>
          </a:p>
          <a:p>
            <a:r>
              <a:rPr lang="en-US" sz="1800" dirty="0"/>
              <a:t/>
            </a:r>
            <a:br>
              <a:rPr lang="en-US" sz="1800" dirty="0"/>
            </a:br>
            <a:endParaRPr lang="en-US" sz="1800" dirty="0"/>
          </a:p>
        </p:txBody>
      </p:sp>
      <p:pic>
        <p:nvPicPr>
          <p:cNvPr id="2050" name="Picture 2" descr="https://cdn.technologyreview.com/i/images/m.i.tsmartcarchoicescolo01.jpg?sw=1272&amp;cx=0&amp;cy=0&amp;cw=2760&amp;ch=17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3933056"/>
            <a:ext cx="3674923" cy="226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8753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Example – Linear Regression</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6" name="Picture 2" descr="https://cdn-images-1.medium.com/max/1600/1*mXeEWBymq-UXPXF2Oai5mg.jpeg"/>
          <p:cNvPicPr>
            <a:picLocks noChangeAspect="1" noChangeArrowheads="1"/>
          </p:cNvPicPr>
          <p:nvPr/>
        </p:nvPicPr>
        <p:blipFill rotWithShape="1">
          <a:blip r:embed="rId2">
            <a:extLst>
              <a:ext uri="{28A0092B-C50C-407E-A947-70E740481C1C}">
                <a14:useLocalDpi xmlns:a14="http://schemas.microsoft.com/office/drawing/2010/main" val="0"/>
              </a:ext>
            </a:extLst>
          </a:blip>
          <a:srcRect b="7136"/>
          <a:stretch/>
        </p:blipFill>
        <p:spPr bwMode="auto">
          <a:xfrm>
            <a:off x="1907704" y="1916832"/>
            <a:ext cx="5328592" cy="403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422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Example – Linear Regression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5220071" y="1772816"/>
            <a:ext cx="3270603"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72816"/>
            <a:ext cx="4762907" cy="4616648"/>
          </a:xfrm>
          <a:prstGeom prst="rect">
            <a:avLst/>
          </a:prstGeom>
          <a:noFill/>
        </p:spPr>
        <p:txBody>
          <a:bodyPr wrap="none" rtlCol="0">
            <a:spAutoFit/>
          </a:bodyPr>
          <a:lstStyle/>
          <a:p>
            <a:r>
              <a:rPr lang="en-US" dirty="0" smtClean="0"/>
              <a:t>Learning Regression </a:t>
            </a:r>
            <a:r>
              <a:rPr lang="en-US" i="1" dirty="0" smtClean="0"/>
              <a:t>(the model)</a:t>
            </a:r>
          </a:p>
          <a:p>
            <a:endParaRPr lang="en-US" dirty="0" smtClean="0"/>
          </a:p>
          <a:p>
            <a:r>
              <a:rPr lang="en-US" dirty="0" smtClean="0"/>
              <a:t>	y = </a:t>
            </a:r>
            <a:r>
              <a:rPr lang="en-US" b="1" i="1" dirty="0" smtClean="0"/>
              <a:t>a</a:t>
            </a:r>
            <a:r>
              <a:rPr lang="en-US" dirty="0" smtClean="0"/>
              <a:t>x + </a:t>
            </a:r>
            <a:r>
              <a:rPr lang="en-US" b="1" i="1" dirty="0" smtClean="0"/>
              <a:t>b</a:t>
            </a:r>
          </a:p>
          <a:p>
            <a:endParaRPr lang="en-US" dirty="0"/>
          </a:p>
          <a:p>
            <a:pPr marL="342900" indent="-342900">
              <a:buFont typeface="Arial" panose="020B0604020202020204" pitchFamily="34" charset="0"/>
              <a:buChar char="•"/>
            </a:pPr>
            <a:r>
              <a:rPr lang="en-US" sz="1800" dirty="0" smtClean="0"/>
              <a:t>Input Data -&gt; Output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Parameter (a, b)</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Loss/Objective function</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Gradient Descent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Training (no. of steps)</a:t>
            </a:r>
          </a:p>
          <a:p>
            <a:pPr algn="r"/>
            <a:endParaRPr lang="en-US" sz="1800" dirty="0" smtClean="0">
              <a:hlinkClick r:id=""/>
            </a:endParaRPr>
          </a:p>
          <a:p>
            <a:pPr algn="r"/>
            <a:r>
              <a:rPr lang="en-US" sz="1800" dirty="0" smtClean="0">
                <a:hlinkClick r:id="rId3"/>
              </a:rPr>
              <a:t>Code Example</a:t>
            </a:r>
            <a:r>
              <a:rPr lang="en-US" sz="1800" dirty="0" smtClean="0">
                <a:hlinkClick r:id=""/>
              </a:rPr>
              <a:t> </a:t>
            </a:r>
            <a:endParaRPr lang="en-US" sz="1800" dirty="0"/>
          </a:p>
        </p:txBody>
      </p:sp>
      <p:sp>
        <p:nvSpPr>
          <p:cNvPr id="4" name="Sun 3"/>
          <p:cNvSpPr/>
          <p:nvPr/>
        </p:nvSpPr>
        <p:spPr bwMode="auto">
          <a:xfrm>
            <a:off x="3851920" y="4941168"/>
            <a:ext cx="720080" cy="648072"/>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2628423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Supervised Learning</a:t>
            </a:r>
          </a:p>
        </p:txBody>
      </p:sp>
      <p:sp>
        <p:nvSpPr>
          <p:cNvPr id="7" name="Content Placeholder 1"/>
          <p:cNvSpPr txBox="1">
            <a:spLocks/>
          </p:cNvSpPr>
          <p:nvPr/>
        </p:nvSpPr>
        <p:spPr>
          <a:xfrm>
            <a:off x="395536" y="1700808"/>
            <a:ext cx="8208912"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Presented </a:t>
            </a:r>
            <a:r>
              <a:rPr lang="en-US" sz="1800" dirty="0"/>
              <a:t>with example inputs and their desired </a:t>
            </a:r>
            <a:r>
              <a:rPr lang="en-US" sz="1800" dirty="0" smtClean="0"/>
              <a:t>outputs (</a:t>
            </a:r>
            <a:r>
              <a:rPr lang="en-US" sz="1800" b="1" dirty="0">
                <a:solidFill>
                  <a:srgbClr val="0070C0"/>
                </a:solidFill>
              </a:rPr>
              <a:t>labelled dataset</a:t>
            </a:r>
            <a:r>
              <a:rPr lang="en-US" sz="1800" dirty="0" smtClean="0"/>
              <a:t>), </a:t>
            </a:r>
            <a:r>
              <a:rPr lang="en-US" sz="1800" dirty="0"/>
              <a:t>given by a "</a:t>
            </a:r>
            <a:r>
              <a:rPr lang="en-US" sz="1800" dirty="0" smtClean="0"/>
              <a:t>teacher“. The </a:t>
            </a:r>
            <a:r>
              <a:rPr lang="en-US" sz="1800" dirty="0"/>
              <a:t>goal is to </a:t>
            </a:r>
            <a:r>
              <a:rPr lang="en-US" sz="1800" b="1" dirty="0">
                <a:solidFill>
                  <a:srgbClr val="0070C0"/>
                </a:solidFill>
              </a:rPr>
              <a:t>learn a general rule that </a:t>
            </a:r>
            <a:r>
              <a:rPr lang="en-US" sz="1800" b="1" dirty="0" smtClean="0">
                <a:solidFill>
                  <a:srgbClr val="0070C0"/>
                </a:solidFill>
              </a:rPr>
              <a:t>maps</a:t>
            </a:r>
            <a:r>
              <a:rPr lang="en-US" sz="1800" b="1" dirty="0">
                <a:solidFill>
                  <a:srgbClr val="0070C0"/>
                </a:solidFill>
              </a:rPr>
              <a:t> inputs to </a:t>
            </a:r>
            <a:r>
              <a:rPr lang="en-US" sz="1800" b="1" dirty="0" smtClean="0">
                <a:solidFill>
                  <a:srgbClr val="0070C0"/>
                </a:solidFill>
              </a:rPr>
              <a:t>outputs</a:t>
            </a:r>
            <a:r>
              <a:rPr lang="en-US" sz="1800" dirty="0" smtClean="0"/>
              <a:t> (i.e. learn a function of g(x) = y)</a:t>
            </a:r>
          </a:p>
          <a:p>
            <a:pPr>
              <a:buFont typeface="Arial" panose="020B0604020202020204" pitchFamily="34" charset="0"/>
              <a:buChar char="•"/>
            </a:pPr>
            <a:endParaRPr lang="en-US" sz="1800" dirty="0" smtClean="0"/>
          </a:p>
          <a:p>
            <a:pPr lvl="1">
              <a:buFont typeface="Arial" panose="020B0604020202020204" pitchFamily="34" charset="0"/>
              <a:buChar char="•"/>
            </a:pPr>
            <a:r>
              <a:rPr lang="en-US" sz="1600" dirty="0" smtClean="0"/>
              <a:t>The dataset commonly know as feature vectors</a:t>
            </a:r>
            <a:endParaRPr lang="en-US" sz="1600" dirty="0"/>
          </a:p>
          <a:p>
            <a:pPr lvl="1">
              <a:buFont typeface="Arial" panose="020B0604020202020204" pitchFamily="34" charset="0"/>
              <a:buChar char="•"/>
            </a:pPr>
            <a:r>
              <a:rPr lang="en-US" sz="1600" dirty="0" smtClean="0"/>
              <a:t>It requires large human efforts to manually labelled the data. Nonetheless, the internet already provide many source of </a:t>
            </a:r>
            <a:r>
              <a:rPr lang="en-US" sz="1600" dirty="0"/>
              <a:t>labelled </a:t>
            </a:r>
            <a:r>
              <a:rPr lang="en-US" sz="1600" dirty="0" smtClean="0"/>
              <a:t>data: movies reviews, subtitles, tag your friend in photos, social media reactions</a:t>
            </a:r>
          </a:p>
          <a:p>
            <a:endParaRPr lang="en-US" sz="1800" dirty="0" smtClean="0"/>
          </a:p>
          <a:p>
            <a:pPr>
              <a:buFont typeface="Arial" panose="020B0604020202020204" pitchFamily="34" charset="0"/>
              <a:buChar char="•"/>
            </a:pPr>
            <a:endParaRPr lang="en-US" sz="1800" dirty="0"/>
          </a:p>
          <a:p>
            <a:endParaRPr lang="en-US" sz="1800" dirty="0"/>
          </a:p>
        </p:txBody>
      </p:sp>
      <p:pic>
        <p:nvPicPr>
          <p:cNvPr id="4" name="Picture 2" descr="https://cdn-images-1.medium.com/max/800/1*gw68ClANdBBugmzsI7yg3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016" y="4437112"/>
            <a:ext cx="76200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5907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Labelled Dataset</a:t>
            </a:r>
            <a:endParaRPr lang="en-US" dirty="0"/>
          </a:p>
        </p:txBody>
      </p:sp>
      <p:sp>
        <p:nvSpPr>
          <p:cNvPr id="7" name="Content Placeholder 1"/>
          <p:cNvSpPr txBox="1">
            <a:spLocks/>
          </p:cNvSpPr>
          <p:nvPr/>
        </p:nvSpPr>
        <p:spPr>
          <a:xfrm>
            <a:off x="395536" y="1700808"/>
            <a:ext cx="8640960" cy="23762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Where to find labelled dataset?</a:t>
            </a:r>
          </a:p>
          <a:p>
            <a:pPr lvl="1">
              <a:buFont typeface="Arial" panose="020B0604020202020204" pitchFamily="34" charset="0"/>
              <a:buChar char="•"/>
            </a:pPr>
            <a:r>
              <a:rPr lang="en-US" sz="1600" dirty="0" smtClean="0">
                <a:hlinkClick r:id="rId2"/>
              </a:rPr>
              <a:t>Kaggle Dataset</a:t>
            </a:r>
            <a:endParaRPr lang="en-US" sz="1600" dirty="0" smtClean="0"/>
          </a:p>
          <a:p>
            <a:pPr lvl="1">
              <a:buFont typeface="Arial" panose="020B0604020202020204" pitchFamily="34" charset="0"/>
              <a:buChar char="•"/>
            </a:pPr>
            <a:r>
              <a:rPr lang="en-US" sz="1600" dirty="0" smtClean="0">
                <a:hlinkClick r:id="rId3"/>
              </a:rPr>
              <a:t>Google Dataset Search</a:t>
            </a:r>
            <a:endParaRPr lang="en-US" sz="1600" dirty="0" smtClean="0"/>
          </a:p>
          <a:p>
            <a:pPr lvl="1">
              <a:buFont typeface="Arial" panose="020B0604020202020204" pitchFamily="34" charset="0"/>
              <a:buChar char="•"/>
            </a:pPr>
            <a:r>
              <a:rPr lang="en-US" sz="1600" dirty="0" smtClean="0">
                <a:hlinkClick r:id="rId4"/>
              </a:rPr>
              <a:t>AWS Open Data</a:t>
            </a:r>
            <a:endParaRPr lang="en-US" sz="1600" dirty="0" smtClean="0"/>
          </a:p>
          <a:p>
            <a:pPr lvl="1">
              <a:buFont typeface="Arial" panose="020B0604020202020204" pitchFamily="34" charset="0"/>
              <a:buChar char="•"/>
            </a:pPr>
            <a:endParaRPr lang="en-US" sz="1600" dirty="0" smtClean="0">
              <a:hlinkClick r:id=""/>
            </a:endParaRPr>
          </a:p>
          <a:p>
            <a:pPr lvl="1">
              <a:buFont typeface="Arial" panose="020B0604020202020204" pitchFamily="34" charset="0"/>
              <a:buChar char="•"/>
            </a:pPr>
            <a:r>
              <a:rPr lang="en-US" sz="1600" dirty="0" smtClean="0">
                <a:hlinkClick r:id="rId5"/>
              </a:rPr>
              <a:t>Human Data Labeler</a:t>
            </a:r>
            <a:endParaRPr lang="en-US" sz="1600" dirty="0" smtClean="0"/>
          </a:p>
          <a:p>
            <a:pPr lvl="1">
              <a:buFont typeface="Arial" panose="020B0604020202020204" pitchFamily="34" charset="0"/>
              <a:buChar char="•"/>
            </a:pPr>
            <a:r>
              <a:rPr lang="en-US" sz="1600" dirty="0">
                <a:hlinkClick r:id="rId6"/>
              </a:rPr>
              <a:t>Amazon Mechanical Turk</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a:buFont typeface="Arial" panose="020B0604020202020204" pitchFamily="34" charset="0"/>
              <a:buChar char="•"/>
            </a:pPr>
            <a:endParaRPr lang="en-US" sz="1800" dirty="0"/>
          </a:p>
          <a:p>
            <a:endParaRPr lang="en-US" sz="1800" dirty="0"/>
          </a:p>
        </p:txBody>
      </p:sp>
      <p:pic>
        <p:nvPicPr>
          <p:cNvPr id="2" name="Picture 2" descr="「wfh 行山」的圖片搜尋結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3648" y="4005064"/>
            <a:ext cx="4137250" cy="23278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724128" y="4707925"/>
            <a:ext cx="3024336" cy="1600438"/>
          </a:xfrm>
          <a:prstGeom prst="rect">
            <a:avLst/>
          </a:prstGeom>
          <a:noFill/>
        </p:spPr>
        <p:txBody>
          <a:bodyPr wrap="square" rtlCol="0">
            <a:spAutoFit/>
          </a:bodyPr>
          <a:lstStyle/>
          <a:p>
            <a:pPr marL="0" lvl="1"/>
            <a:r>
              <a:rPr lang="en-US" sz="1600" dirty="0"/>
              <a:t>And</a:t>
            </a:r>
            <a:r>
              <a:rPr lang="en-US" sz="1600" dirty="0" smtClean="0"/>
              <a:t>…………</a:t>
            </a:r>
            <a:r>
              <a:rPr lang="en-US" sz="3200" b="1" dirty="0" smtClean="0">
                <a:solidFill>
                  <a:srgbClr val="0070C0"/>
                </a:solidFill>
              </a:rPr>
              <a:t>You </a:t>
            </a:r>
            <a:r>
              <a:rPr lang="en-US" sz="3200" b="1" dirty="0">
                <a:solidFill>
                  <a:srgbClr val="0070C0"/>
                </a:solidFill>
              </a:rPr>
              <a:t>!</a:t>
            </a:r>
            <a:r>
              <a:rPr lang="en-US" sz="1600" dirty="0"/>
              <a:t>  </a:t>
            </a:r>
            <a:endParaRPr lang="en-US" sz="1600" dirty="0" smtClean="0"/>
          </a:p>
          <a:p>
            <a:pPr marL="0" lvl="1"/>
            <a:endParaRPr lang="en-US" sz="1600" dirty="0" smtClean="0"/>
          </a:p>
          <a:p>
            <a:pPr marL="0" lvl="1"/>
            <a:r>
              <a:rPr lang="en-US" sz="1600" dirty="0" smtClean="0"/>
              <a:t>(</a:t>
            </a:r>
            <a:r>
              <a:rPr lang="en-US" sz="1600" dirty="0"/>
              <a:t>e.g. </a:t>
            </a:r>
            <a:r>
              <a:rPr lang="en-US" sz="1600" b="1" dirty="0">
                <a:solidFill>
                  <a:srgbClr val="FF0000"/>
                </a:solidFill>
              </a:rPr>
              <a:t>tagged your </a:t>
            </a:r>
            <a:r>
              <a:rPr lang="en-US" sz="1600" b="1" dirty="0" smtClean="0">
                <a:solidFill>
                  <a:srgbClr val="FF0000"/>
                </a:solidFill>
              </a:rPr>
              <a:t>friends </a:t>
            </a:r>
            <a:r>
              <a:rPr lang="en-US" sz="1600" dirty="0"/>
              <a:t>in Facebook or IG)</a:t>
            </a:r>
          </a:p>
          <a:p>
            <a:endParaRPr lang="en-US" dirty="0"/>
          </a:p>
        </p:txBody>
      </p:sp>
    </p:spTree>
    <p:extLst>
      <p:ext uri="{BB962C8B-B14F-4D97-AF65-F5344CB8AC3E}">
        <p14:creationId xmlns:p14="http://schemas.microsoft.com/office/powerpoint/2010/main" val="132137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748464" cy="1000125"/>
          </a:xfrm>
        </p:spPr>
        <p:txBody>
          <a:bodyPr/>
          <a:lstStyle/>
          <a:p>
            <a:pPr marL="457200" indent="-457200"/>
            <a:r>
              <a:rPr lang="en-US" dirty="0" smtClean="0"/>
              <a:t>Objective </a:t>
            </a:r>
            <a:r>
              <a:rPr lang="en-US" dirty="0"/>
              <a:t>function</a:t>
            </a:r>
          </a:p>
        </p:txBody>
      </p:sp>
      <p:sp>
        <p:nvSpPr>
          <p:cNvPr id="7" name="Content Placeholder 1"/>
          <p:cNvSpPr txBox="1">
            <a:spLocks/>
          </p:cNvSpPr>
          <p:nvPr/>
        </p:nvSpPr>
        <p:spPr>
          <a:xfrm>
            <a:off x="395536" y="1700807"/>
            <a:ext cx="8064896" cy="21602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A </a:t>
            </a:r>
            <a:r>
              <a:rPr lang="en-US" sz="1800" dirty="0" smtClean="0"/>
              <a:t>way to </a:t>
            </a:r>
            <a:r>
              <a:rPr lang="en-US" sz="1800" b="1" dirty="0" smtClean="0">
                <a:solidFill>
                  <a:srgbClr val="0070C0"/>
                </a:solidFill>
              </a:rPr>
              <a:t>measuring the quality the model</a:t>
            </a:r>
            <a:r>
              <a:rPr lang="en-US" sz="1800" dirty="0" smtClean="0"/>
              <a:t>. This function, taking data and model parameters as arguments, can be evaluated to return a number. Any given problem contains some parameters which can be changed; our goal is to find values for these parameters </a:t>
            </a:r>
            <a:r>
              <a:rPr lang="en-US" sz="1800" b="1" dirty="0" smtClean="0">
                <a:solidFill>
                  <a:srgbClr val="0070C0"/>
                </a:solidFill>
              </a:rPr>
              <a:t>which either maximize or minimize this number</a:t>
            </a:r>
            <a:r>
              <a:rPr lang="en-US" sz="1800" dirty="0" smtClean="0"/>
              <a:t>. (Similar terms</a:t>
            </a:r>
            <a:r>
              <a:rPr lang="en-US" sz="1800" b="1" dirty="0" smtClean="0"/>
              <a:t>: </a:t>
            </a:r>
            <a:r>
              <a:rPr lang="en-US" sz="1800" b="1" dirty="0" smtClean="0">
                <a:solidFill>
                  <a:srgbClr val="00B050"/>
                </a:solidFill>
              </a:rPr>
              <a:t>Cost function</a:t>
            </a:r>
            <a:r>
              <a:rPr lang="en-US" sz="1800" dirty="0" smtClean="0"/>
              <a:t>, Loss Function)</a:t>
            </a:r>
          </a:p>
          <a:p>
            <a:endParaRPr lang="en-US" sz="1800" dirty="0" smtClean="0"/>
          </a:p>
        </p:txBody>
      </p:sp>
      <p:pic>
        <p:nvPicPr>
          <p:cNvPr id="2050" name="Picture 2" descr="https://cdn-images-1.medium.com/max/800/1*j0Y73Gqu8shJ-xwd0dLzo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3789040"/>
            <a:ext cx="421178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22187" t="27920" r="49271" b="23688"/>
          <a:stretch/>
        </p:blipFill>
        <p:spPr>
          <a:xfrm>
            <a:off x="899592" y="3645024"/>
            <a:ext cx="2775732" cy="2664297"/>
          </a:xfrm>
          <a:prstGeom prst="rect">
            <a:avLst/>
          </a:prstGeom>
        </p:spPr>
      </p:pic>
    </p:spTree>
    <p:extLst>
      <p:ext uri="{BB962C8B-B14F-4D97-AF65-F5344CB8AC3E}">
        <p14:creationId xmlns:p14="http://schemas.microsoft.com/office/powerpoint/2010/main" val="8989576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noAutofit/>
          </a:bodyPr>
          <a:lstStyle/>
          <a:p>
            <a:pPr marL="457200" indent="-457200"/>
            <a:r>
              <a:rPr lang="en-US" dirty="0" smtClean="0"/>
              <a:t>Gradient </a:t>
            </a:r>
            <a:r>
              <a:rPr lang="en-US" dirty="0"/>
              <a:t>Descent</a:t>
            </a:r>
          </a:p>
        </p:txBody>
      </p:sp>
      <p:pic>
        <p:nvPicPr>
          <p:cNvPr id="10242" name="Picture 2" descr="gradient descen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08" y="3732133"/>
            <a:ext cx="4840864"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5536" y="1700808"/>
            <a:ext cx="7227019" cy="2031325"/>
          </a:xfrm>
          <a:prstGeom prst="rect">
            <a:avLst/>
          </a:prstGeom>
          <a:noFill/>
        </p:spPr>
        <p:txBody>
          <a:bodyPr wrap="square" rtlCol="0">
            <a:spAutoFit/>
          </a:bodyPr>
          <a:lstStyle/>
          <a:p>
            <a:r>
              <a:rPr lang="en-US" sz="1800" b="1" dirty="0"/>
              <a:t>Gradient Descent</a:t>
            </a:r>
            <a:r>
              <a:rPr lang="en-US" sz="1800" dirty="0"/>
              <a:t>: </a:t>
            </a:r>
            <a:r>
              <a:rPr lang="en-US" sz="1800" dirty="0" smtClean="0"/>
              <a:t>an </a:t>
            </a:r>
            <a:r>
              <a:rPr lang="en-US" sz="1800" b="1" dirty="0">
                <a:solidFill>
                  <a:srgbClr val="0070C0"/>
                </a:solidFill>
              </a:rPr>
              <a:t>optimization</a:t>
            </a:r>
            <a:r>
              <a:rPr lang="en-US" sz="1800" dirty="0">
                <a:solidFill>
                  <a:srgbClr val="0070C0"/>
                </a:solidFill>
              </a:rPr>
              <a:t> </a:t>
            </a:r>
            <a:r>
              <a:rPr lang="en-US" sz="1800" dirty="0"/>
              <a:t>algorithm used to find the values of </a:t>
            </a:r>
            <a:r>
              <a:rPr lang="en-US" sz="1800" b="1" dirty="0">
                <a:solidFill>
                  <a:srgbClr val="0070C0"/>
                </a:solidFill>
              </a:rPr>
              <a:t>parameters</a:t>
            </a:r>
            <a:r>
              <a:rPr lang="en-US" sz="1800" dirty="0">
                <a:solidFill>
                  <a:srgbClr val="0070C0"/>
                </a:solidFill>
              </a:rPr>
              <a:t> </a:t>
            </a:r>
            <a:r>
              <a:rPr lang="en-US" sz="1800" dirty="0"/>
              <a:t>(coefficients) of a function (f) that </a:t>
            </a:r>
            <a:r>
              <a:rPr lang="en-US" sz="1800" b="1" dirty="0">
                <a:solidFill>
                  <a:srgbClr val="0070C0"/>
                </a:solidFill>
              </a:rPr>
              <a:t>minimizes</a:t>
            </a:r>
            <a:r>
              <a:rPr lang="en-US" sz="1800" dirty="0"/>
              <a:t> a cost function (cost</a:t>
            </a:r>
            <a:r>
              <a:rPr lang="en-US" sz="1800" dirty="0" smtClean="0"/>
              <a:t>). </a:t>
            </a:r>
          </a:p>
          <a:p>
            <a:endParaRPr lang="en-US" sz="1800" dirty="0"/>
          </a:p>
          <a:p>
            <a:r>
              <a:rPr lang="en-US" sz="1800" dirty="0" smtClean="0"/>
              <a:t>Notes: </a:t>
            </a:r>
            <a:r>
              <a:rPr lang="en-US" sz="1800" b="1" dirty="0" smtClean="0">
                <a:solidFill>
                  <a:srgbClr val="0070C0"/>
                </a:solidFill>
              </a:rPr>
              <a:t>Hyper-parameters</a:t>
            </a:r>
            <a:r>
              <a:rPr lang="en-US" sz="1800" dirty="0" smtClean="0"/>
              <a:t> </a:t>
            </a:r>
            <a:r>
              <a:rPr lang="en-US" sz="1800" dirty="0"/>
              <a:t>are parameters whose values are </a:t>
            </a:r>
            <a:r>
              <a:rPr lang="en-US" sz="1800" b="1" dirty="0">
                <a:solidFill>
                  <a:srgbClr val="0070C0"/>
                </a:solidFill>
              </a:rPr>
              <a:t>set prior to the commencement of the learning process</a:t>
            </a:r>
            <a:r>
              <a:rPr lang="en-US" sz="1800" dirty="0"/>
              <a:t>. By contrast, the values of other parameters are derived via training.</a:t>
            </a:r>
          </a:p>
        </p:txBody>
      </p:sp>
      <p:pic>
        <p:nvPicPr>
          <p:cNvPr id="6" name="Picture 5"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50000" t="27735" r="19479" b="22400"/>
          <a:stretch/>
        </p:blipFill>
        <p:spPr>
          <a:xfrm>
            <a:off x="5453583" y="3789040"/>
            <a:ext cx="2790825" cy="2581275"/>
          </a:xfrm>
          <a:prstGeom prst="rect">
            <a:avLst/>
          </a:prstGeom>
        </p:spPr>
      </p:pic>
    </p:spTree>
    <p:extLst>
      <p:ext uri="{BB962C8B-B14F-4D97-AF65-F5344CB8AC3E}">
        <p14:creationId xmlns:p14="http://schemas.microsoft.com/office/powerpoint/2010/main" val="34325002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Learning Rate</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Cost </a:t>
            </a:r>
            <a:r>
              <a:rPr lang="en-US" sz="1600" dirty="0"/>
              <a:t>function between </a:t>
            </a:r>
            <a:r>
              <a:rPr lang="en-US" sz="1600" i="1" dirty="0"/>
              <a:t>A </a:t>
            </a:r>
            <a:r>
              <a:rPr lang="en-US" sz="1600" dirty="0"/>
              <a:t>and </a:t>
            </a:r>
            <a:r>
              <a:rPr lang="en-US" sz="1600" i="1" dirty="0"/>
              <a:t>C </a:t>
            </a:r>
            <a:r>
              <a:rPr lang="en-US" sz="1600" dirty="0"/>
              <a:t>is almost linear, and so gradient descent works well</a:t>
            </a:r>
            <a:r>
              <a:rPr lang="en-US" sz="1600" dirty="0" smtClean="0"/>
              <a:t>.</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From </a:t>
            </a:r>
            <a:r>
              <a:rPr lang="en-US" sz="1600" dirty="0"/>
              <a:t>point </a:t>
            </a:r>
            <a:r>
              <a:rPr lang="en-US" sz="1600" i="1" dirty="0" smtClean="0"/>
              <a:t>C, </a:t>
            </a:r>
            <a:r>
              <a:rPr lang="en-US" sz="1600" dirty="0" smtClean="0"/>
              <a:t>if </a:t>
            </a:r>
            <a:r>
              <a:rPr lang="en-US" sz="1600" dirty="0"/>
              <a:t>we take a </a:t>
            </a:r>
            <a:r>
              <a:rPr lang="en-US" sz="1600" b="1" dirty="0">
                <a:solidFill>
                  <a:srgbClr val="0070C0"/>
                </a:solidFill>
              </a:rPr>
              <a:t>small </a:t>
            </a:r>
            <a:r>
              <a:rPr lang="en-US" sz="1600" b="1" dirty="0" smtClean="0">
                <a:solidFill>
                  <a:srgbClr val="0070C0"/>
                </a:solidFill>
              </a:rPr>
              <a:t>learning rate </a:t>
            </a:r>
            <a:r>
              <a:rPr lang="en-US" sz="1600" dirty="0"/>
              <a:t>at </a:t>
            </a:r>
            <a:r>
              <a:rPr lang="en-US" sz="1600" i="1" dirty="0" smtClean="0"/>
              <a:t>C, </a:t>
            </a:r>
            <a:r>
              <a:rPr lang="en-US" sz="1600" dirty="0"/>
              <a:t>we will end up at </a:t>
            </a:r>
            <a:r>
              <a:rPr lang="en-US" sz="1600" i="1" dirty="0"/>
              <a:t>D</a:t>
            </a:r>
            <a:r>
              <a:rPr lang="en-US" sz="1600" dirty="0"/>
              <a:t>, which is reasonable enough since it doesn’t overshoot the </a:t>
            </a:r>
            <a:r>
              <a:rPr lang="en-US" sz="1600" b="1" dirty="0">
                <a:solidFill>
                  <a:srgbClr val="0070C0"/>
                </a:solidFill>
              </a:rPr>
              <a:t>point of minima</a:t>
            </a:r>
            <a:r>
              <a:rPr lang="en-US" sz="1600" dirty="0"/>
              <a: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 </a:t>
            </a:r>
            <a:r>
              <a:rPr lang="en-US" sz="1600" dirty="0"/>
              <a:t>larger step size at </a:t>
            </a:r>
            <a:r>
              <a:rPr lang="en-US" sz="1600" i="1" dirty="0"/>
              <a:t>C </a:t>
            </a:r>
            <a:r>
              <a:rPr lang="en-US" sz="1600" dirty="0"/>
              <a:t>will get us to </a:t>
            </a:r>
            <a:r>
              <a:rPr lang="en-US" sz="1600" i="1" dirty="0"/>
              <a:t>D </a:t>
            </a:r>
            <a:r>
              <a:rPr lang="en-US" sz="1600" dirty="0"/>
              <a:t>', which is not desirable, because it’s on the other side of </a:t>
            </a:r>
            <a:r>
              <a:rPr lang="en-US" sz="1600" dirty="0" smtClean="0"/>
              <a:t>the minima</a:t>
            </a:r>
            <a:r>
              <a:rPr lang="en-US" sz="1600" dirty="0"/>
              <a:t>.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A </a:t>
            </a:r>
            <a:r>
              <a:rPr lang="en-US" sz="1600" dirty="0"/>
              <a:t>large step size at </a:t>
            </a:r>
            <a:r>
              <a:rPr lang="en-US" sz="1600" i="1" dirty="0"/>
              <a:t>D </a:t>
            </a:r>
            <a:r>
              <a:rPr lang="en-US" sz="1600" dirty="0"/>
              <a:t>' would get us to </a:t>
            </a:r>
            <a:r>
              <a:rPr lang="en-US" sz="1600" i="1" dirty="0"/>
              <a:t>E</a:t>
            </a:r>
            <a:r>
              <a:rPr lang="en-US" sz="1600" dirty="0"/>
              <a:t>, and if the learning rate is not reduced the </a:t>
            </a:r>
            <a:r>
              <a:rPr lang="en-US" sz="1600" dirty="0" smtClean="0"/>
              <a:t>algorithm tends </a:t>
            </a:r>
            <a:r>
              <a:rPr lang="en-US" sz="1600" dirty="0"/>
              <a:t>to toggle between points on either side of the minima, leading to </a:t>
            </a:r>
            <a:r>
              <a:rPr lang="en-US" sz="1600" b="1" dirty="0">
                <a:solidFill>
                  <a:srgbClr val="0070C0"/>
                </a:solidFill>
              </a:rPr>
              <a:t>oscillations</a:t>
            </a:r>
            <a:endParaRPr lang="en-US" sz="1600" b="1" dirty="0" smtClean="0">
              <a:solidFill>
                <a:srgbClr val="0070C0"/>
              </a:solidFill>
            </a:endParaRPr>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31875" t="20400" r="21041" b="9896"/>
          <a:stretch/>
        </p:blipFill>
        <p:spPr>
          <a:xfrm>
            <a:off x="5076056" y="2276871"/>
            <a:ext cx="3995936" cy="3226807"/>
          </a:xfrm>
          <a:prstGeom prst="rect">
            <a:avLst/>
          </a:prstGeom>
        </p:spPr>
      </p:pic>
    </p:spTree>
    <p:extLst>
      <p:ext uri="{BB962C8B-B14F-4D97-AF65-F5344CB8AC3E}">
        <p14:creationId xmlns:p14="http://schemas.microsoft.com/office/powerpoint/2010/main" val="15033679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Demo – Short Term Stock Price Prediction</a:t>
            </a:r>
            <a:endParaRPr lang="en-US" dirty="0"/>
          </a:p>
        </p:txBody>
      </p:sp>
      <p:pic>
        <p:nvPicPr>
          <p:cNvPr id="3074" name="Picture 2" descr="Why The Price of Bitcoin and Ethereum Are (Still) Volat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88840"/>
            <a:ext cx="5603776" cy="31521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5413573"/>
            <a:ext cx="8424936" cy="400110"/>
          </a:xfrm>
          <a:prstGeom prst="rect">
            <a:avLst/>
          </a:prstGeom>
          <a:noFill/>
        </p:spPr>
        <p:txBody>
          <a:bodyPr wrap="square" rtlCol="0">
            <a:spAutoFit/>
          </a:bodyPr>
          <a:lstStyle/>
          <a:p>
            <a:r>
              <a:rPr lang="en-US" sz="2000" dirty="0" smtClean="0"/>
              <a:t>Use Machine Learning to predict the short term stock price movement</a:t>
            </a:r>
            <a:endParaRPr lang="en-US" sz="2000" dirty="0"/>
          </a:p>
        </p:txBody>
      </p:sp>
    </p:spTree>
    <p:extLst>
      <p:ext uri="{BB962C8B-B14F-4D97-AF65-F5344CB8AC3E}">
        <p14:creationId xmlns:p14="http://schemas.microsoft.com/office/powerpoint/2010/main" val="11028574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1363" y="3014067"/>
            <a:ext cx="1999109" cy="1999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4355976" y="1988840"/>
            <a:ext cx="3960440" cy="17281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400" dirty="0" smtClean="0"/>
              <a:t>Do I need to be a good chess player to write a good chess game?</a:t>
            </a:r>
            <a:endParaRPr lang="en-US" sz="2400" dirty="0"/>
          </a:p>
        </p:txBody>
      </p:sp>
      <p:pic>
        <p:nvPicPr>
          <p:cNvPr id="1026" name="Picture 2" descr="chinese chess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l="23635" r="28151"/>
          <a:stretch/>
        </p:blipFill>
        <p:spPr bwMode="auto">
          <a:xfrm>
            <a:off x="755576" y="1926096"/>
            <a:ext cx="3263280" cy="38071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07560" y="5013176"/>
            <a:ext cx="4320480" cy="1384995"/>
          </a:xfrm>
          <a:prstGeom prst="rect">
            <a:avLst/>
          </a:prstGeom>
          <a:noFill/>
        </p:spPr>
        <p:txBody>
          <a:bodyPr wrap="square" rtlCol="0">
            <a:spAutoFit/>
          </a:bodyPr>
          <a:lstStyle/>
          <a:p>
            <a:r>
              <a:rPr lang="en-US" sz="1400" b="1" dirty="0" smtClean="0">
                <a:solidFill>
                  <a:srgbClr val="0070C0"/>
                </a:solidFill>
              </a:rPr>
              <a:t>No need</a:t>
            </a:r>
            <a:r>
              <a:rPr lang="en-US" sz="1400" dirty="0" smtClean="0"/>
              <a:t>. Computer just evaluate the </a:t>
            </a:r>
            <a:r>
              <a:rPr lang="en-US" sz="1400" b="1" dirty="0">
                <a:solidFill>
                  <a:srgbClr val="0070C0"/>
                </a:solidFill>
              </a:rPr>
              <a:t>game tree</a:t>
            </a:r>
            <a:r>
              <a:rPr lang="en-US" sz="1400" dirty="0" smtClean="0"/>
              <a:t>. Advanced Level means evaluating more level at each steps. Moreover, </a:t>
            </a:r>
            <a:r>
              <a:rPr lang="en-US" sz="1400" b="1" dirty="0">
                <a:solidFill>
                  <a:srgbClr val="0070C0"/>
                </a:solidFill>
              </a:rPr>
              <a:t>towards the end game, computer becomes faster </a:t>
            </a:r>
            <a:r>
              <a:rPr lang="en-US" sz="1400" dirty="0" smtClean="0"/>
              <a:t>(as fewer steps to evaluate) while </a:t>
            </a:r>
            <a:r>
              <a:rPr lang="en-US" sz="1400" b="1" dirty="0">
                <a:solidFill>
                  <a:srgbClr val="0070C0"/>
                </a:solidFill>
              </a:rPr>
              <a:t>human players tends to spend more time</a:t>
            </a:r>
            <a:r>
              <a:rPr lang="en-US" sz="1400" dirty="0" smtClean="0"/>
              <a:t> to think of each of steps carefully. </a:t>
            </a:r>
            <a:endParaRPr lang="en-US" sz="1400" dirty="0"/>
          </a:p>
        </p:txBody>
      </p:sp>
    </p:spTree>
    <p:extLst>
      <p:ext uri="{BB962C8B-B14F-4D97-AF65-F5344CB8AC3E}">
        <p14:creationId xmlns:p14="http://schemas.microsoft.com/office/powerpoint/2010/main" val="71320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Raw Data – Historical Tick Data</a:t>
            </a:r>
            <a:endParaRPr lang="en-US" dirty="0"/>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hlinkClick r:id="rId2"/>
              </a:rPr>
              <a:t>https://</a:t>
            </a:r>
            <a:r>
              <a:rPr lang="en-US" sz="1600" dirty="0" smtClean="0">
                <a:hlinkClick r:id="rId2"/>
              </a:rPr>
              <a:t>www.hkex.com.hk/eng/ods/historicalData.aspx</a:t>
            </a:r>
            <a:endParaRPr lang="en-US" sz="1600" dirty="0" smtClean="0"/>
          </a:p>
          <a:p>
            <a:endParaRPr lang="en-US" sz="1600" dirty="0"/>
          </a:p>
          <a:p>
            <a:r>
              <a:rPr lang="en-US" sz="1600" b="1" dirty="0">
                <a:hlinkClick r:id="rId3"/>
              </a:rPr>
              <a:t>Historical Full Book - Securities Market (CSV Format)</a:t>
            </a:r>
            <a:r>
              <a:rPr lang="en-US" sz="1600" dirty="0"/>
              <a:t> provides information on every order and trade of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$5,000/Month</a:t>
            </a:r>
          </a:p>
          <a:p>
            <a:endParaRPr lang="en-US" sz="1600" dirty="0"/>
          </a:p>
          <a:p>
            <a:r>
              <a:rPr lang="en-US" sz="1600" b="1" dirty="0">
                <a:hlinkClick r:id="rId4"/>
              </a:rPr>
              <a:t>Historical Order Book and Statistics Update - Securities Market</a:t>
            </a:r>
            <a:r>
              <a:rPr lang="en-US" sz="1600" dirty="0"/>
              <a:t> provides intra-day order book and statistics information recorded on the HKEX's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a:t>
            </a:r>
            <a:r>
              <a:rPr lang="en-US" sz="1600" b="1" dirty="0">
                <a:solidFill>
                  <a:srgbClr val="0070C0"/>
                </a:solidFill>
              </a:rPr>
              <a:t>2,500/Month</a:t>
            </a:r>
          </a:p>
        </p:txBody>
      </p:sp>
    </p:spTree>
    <p:extLst>
      <p:ext uri="{BB962C8B-B14F-4D97-AF65-F5344CB8AC3E}">
        <p14:creationId xmlns:p14="http://schemas.microsoft.com/office/powerpoint/2010/main" val="2964817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Raw </a:t>
            </a:r>
            <a:r>
              <a:rPr lang="en-US" dirty="0" smtClean="0"/>
              <a:t>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3583" t="19446" r="17167" b="2429"/>
          <a:stretch/>
        </p:blipFill>
        <p:spPr>
          <a:xfrm>
            <a:off x="1242060" y="1623059"/>
            <a:ext cx="6332220" cy="4617721"/>
          </a:xfrm>
          <a:prstGeom prst="rect">
            <a:avLst/>
          </a:prstGeom>
        </p:spPr>
      </p:pic>
    </p:spTree>
    <p:extLst>
      <p:ext uri="{BB962C8B-B14F-4D97-AF65-F5344CB8AC3E}">
        <p14:creationId xmlns:p14="http://schemas.microsoft.com/office/powerpoint/2010/main" val="37538419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Raw </a:t>
            </a:r>
            <a:r>
              <a:rPr lang="en-US" dirty="0" smtClean="0"/>
              <a:t>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4" name="Picture 3" descr="Microsoft Excel - mast_mb_20140401.csv"/>
          <p:cNvPicPr>
            <a:picLocks noChangeAspect="1"/>
          </p:cNvPicPr>
          <p:nvPr/>
        </p:nvPicPr>
        <p:blipFill rotWithShape="1">
          <a:blip r:embed="rId2">
            <a:extLst>
              <a:ext uri="{28A0092B-C50C-407E-A947-70E740481C1C}">
                <a14:useLocalDpi xmlns:a14="http://schemas.microsoft.com/office/drawing/2010/main" val="0"/>
              </a:ext>
            </a:extLst>
          </a:blip>
          <a:srcRect l="750" t="18123" r="29000" b="3193"/>
          <a:stretch/>
        </p:blipFill>
        <p:spPr>
          <a:xfrm>
            <a:off x="1234433" y="1700808"/>
            <a:ext cx="6001863" cy="4164994"/>
          </a:xfrm>
          <a:prstGeom prst="rect">
            <a:avLst/>
          </a:prstGeom>
        </p:spPr>
      </p:pic>
      <p:sp>
        <p:nvSpPr>
          <p:cNvPr id="2" name="TextBox 1"/>
          <p:cNvSpPr txBox="1"/>
          <p:nvPr/>
        </p:nvSpPr>
        <p:spPr>
          <a:xfrm>
            <a:off x="1907704" y="5949280"/>
            <a:ext cx="4891083" cy="369332"/>
          </a:xfrm>
          <a:prstGeom prst="rect">
            <a:avLst/>
          </a:prstGeom>
          <a:noFill/>
        </p:spPr>
        <p:txBody>
          <a:bodyPr wrap="none" rtlCol="0">
            <a:spAutoFit/>
          </a:bodyPr>
          <a:lstStyle/>
          <a:p>
            <a:r>
              <a:rPr lang="en-US" sz="1800" dirty="0" smtClean="0">
                <a:hlinkClick r:id="rId3"/>
              </a:rPr>
              <a:t>Sample File: Security Information (Mainboard)</a:t>
            </a:r>
            <a:endParaRPr lang="en-US" sz="1800" dirty="0"/>
          </a:p>
        </p:txBody>
      </p:sp>
    </p:spTree>
    <p:extLst>
      <p:ext uri="{BB962C8B-B14F-4D97-AF65-F5344CB8AC3E}">
        <p14:creationId xmlns:p14="http://schemas.microsoft.com/office/powerpoint/2010/main" val="21600276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Raw </a:t>
            </a:r>
            <a:r>
              <a:rPr lang="en-US" dirty="0" smtClean="0"/>
              <a:t>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4250" t="21543" r="11000" b="2122"/>
          <a:stretch/>
        </p:blipFill>
        <p:spPr>
          <a:xfrm>
            <a:off x="1187624" y="1990700"/>
            <a:ext cx="6658236" cy="4390628"/>
          </a:xfrm>
          <a:prstGeom prst="rect">
            <a:avLst/>
          </a:prstGeom>
        </p:spPr>
      </p:pic>
      <p:sp>
        <p:nvSpPr>
          <p:cNvPr id="4" name="TextBox 3"/>
          <p:cNvSpPr txBox="1"/>
          <p:nvPr/>
        </p:nvSpPr>
        <p:spPr>
          <a:xfrm>
            <a:off x="2896681" y="1691516"/>
            <a:ext cx="2467407" cy="369332"/>
          </a:xfrm>
          <a:prstGeom prst="rect">
            <a:avLst/>
          </a:prstGeom>
          <a:noFill/>
        </p:spPr>
        <p:txBody>
          <a:bodyPr wrap="none" rtlCol="0">
            <a:spAutoFit/>
          </a:bodyPr>
          <a:lstStyle/>
          <a:p>
            <a:r>
              <a:rPr lang="en-US" sz="1800" u="sng" dirty="0" smtClean="0"/>
              <a:t>Raw Tick Data Format</a:t>
            </a:r>
            <a:endParaRPr lang="en-US" sz="1800" u="sng" dirty="0"/>
          </a:p>
        </p:txBody>
      </p:sp>
    </p:spTree>
    <p:extLst>
      <p:ext uri="{BB962C8B-B14F-4D97-AF65-F5344CB8AC3E}">
        <p14:creationId xmlns:p14="http://schemas.microsoft.com/office/powerpoint/2010/main" val="26071172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Raw </a:t>
            </a:r>
            <a:r>
              <a:rPr lang="en-US" dirty="0" smtClean="0"/>
              <a:t>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1656505289"/>
              </p:ext>
            </p:extLst>
          </p:nvPr>
        </p:nvGraphicFramePr>
        <p:xfrm>
          <a:off x="630745" y="2081019"/>
          <a:ext cx="5208238" cy="228600"/>
        </p:xfrm>
        <a:graphic>
          <a:graphicData uri="http://schemas.openxmlformats.org/drawingml/2006/table">
            <a:tbl>
              <a:tblPr firstRow="1" bandRow="1">
                <a:tableStyleId>{2D5ABB26-0587-4C30-8999-92F81FD0307C}</a:tableStyleId>
              </a:tblPr>
              <a:tblGrid>
                <a:gridCol w="1276959"/>
                <a:gridCol w="576064"/>
                <a:gridCol w="648072"/>
                <a:gridCol w="432048"/>
                <a:gridCol w="504056"/>
                <a:gridCol w="576064"/>
                <a:gridCol w="1194975"/>
              </a:tblGrid>
              <a:tr h="139040">
                <a:tc>
                  <a:txBody>
                    <a:bodyPr/>
                    <a:lstStyle/>
                    <a:p>
                      <a:r>
                        <a:rPr lang="en-US" sz="900" b="1" u="sng" dirty="0" smtClean="0"/>
                        <a:t>Date/Time</a:t>
                      </a:r>
                      <a:endParaRPr lang="en-US" sz="900" b="1" u="sng" dirty="0"/>
                    </a:p>
                  </a:txBody>
                  <a:tcPr/>
                </a:tc>
                <a:tc>
                  <a:txBody>
                    <a:bodyPr/>
                    <a:lstStyle/>
                    <a:p>
                      <a:r>
                        <a:rPr lang="en-US" sz="900" b="1" u="sng" dirty="0" smtClean="0"/>
                        <a:t>Stock</a:t>
                      </a:r>
                      <a:endParaRPr lang="en-US" sz="900" b="1" u="sng" dirty="0"/>
                    </a:p>
                  </a:txBody>
                  <a:tcPr/>
                </a:tc>
                <a:tc>
                  <a:txBody>
                    <a:bodyPr/>
                    <a:lstStyle/>
                    <a:p>
                      <a:r>
                        <a:rPr lang="en-US" sz="900" b="1" u="sng" dirty="0" smtClean="0"/>
                        <a:t>Action</a:t>
                      </a:r>
                      <a:endParaRPr lang="en-US" sz="900" b="1" u="sng" dirty="0"/>
                    </a:p>
                  </a:txBody>
                  <a:tcPr/>
                </a:tc>
                <a:tc>
                  <a:txBody>
                    <a:bodyPr/>
                    <a:lstStyle/>
                    <a:p>
                      <a:r>
                        <a:rPr lang="en-US" sz="900" b="1" u="sng" dirty="0" smtClean="0"/>
                        <a:t>ID</a:t>
                      </a:r>
                      <a:endParaRPr lang="en-US" sz="900" b="1" u="sng" dirty="0"/>
                    </a:p>
                  </a:txBody>
                  <a:tcPr/>
                </a:tc>
                <a:tc>
                  <a:txBody>
                    <a:bodyPr/>
                    <a:lstStyle/>
                    <a:p>
                      <a:r>
                        <a:rPr lang="en-US" sz="900" b="1" u="sng" dirty="0" smtClean="0"/>
                        <a:t>Side</a:t>
                      </a:r>
                      <a:endParaRPr lang="en-US" sz="900" b="1" u="sng" dirty="0"/>
                    </a:p>
                  </a:txBody>
                  <a:tcPr/>
                </a:tc>
                <a:tc>
                  <a:txBody>
                    <a:bodyPr/>
                    <a:lstStyle/>
                    <a:p>
                      <a:r>
                        <a:rPr lang="en-US" sz="900" b="1" u="sng" dirty="0" smtClean="0"/>
                        <a:t>Price</a:t>
                      </a:r>
                      <a:endParaRPr lang="en-US" sz="900" b="1" u="sng" dirty="0"/>
                    </a:p>
                  </a:txBody>
                  <a:tcPr/>
                </a:tc>
                <a:tc>
                  <a:txBody>
                    <a:bodyPr/>
                    <a:lstStyle/>
                    <a:p>
                      <a:r>
                        <a:rPr lang="en-US" sz="900" b="1" u="sng" dirty="0" err="1" smtClean="0"/>
                        <a:t>Qty</a:t>
                      </a:r>
                      <a:endParaRPr lang="en-US" sz="900" b="1" u="sng" dirty="0"/>
                    </a:p>
                  </a:txBody>
                  <a:tcPr/>
                </a:tc>
              </a:tr>
            </a:tbl>
          </a:graphicData>
        </a:graphic>
      </p:graphicFrame>
      <p:sp>
        <p:nvSpPr>
          <p:cNvPr id="4" name="TextBox 3"/>
          <p:cNvSpPr txBox="1"/>
          <p:nvPr/>
        </p:nvSpPr>
        <p:spPr>
          <a:xfrm>
            <a:off x="5580112" y="2492896"/>
            <a:ext cx="2027158" cy="2308324"/>
          </a:xfrm>
          <a:prstGeom prst="rect">
            <a:avLst/>
          </a:prstGeom>
          <a:noFill/>
        </p:spPr>
        <p:txBody>
          <a:bodyPr wrap="none" rtlCol="0">
            <a:spAutoFit/>
          </a:bodyPr>
          <a:lstStyle/>
          <a:p>
            <a:r>
              <a:rPr lang="en-US" sz="1800" b="1" u="sng" dirty="0" smtClean="0"/>
              <a:t>Action (Order)</a:t>
            </a:r>
          </a:p>
          <a:p>
            <a:pPr marL="342900" indent="-342900">
              <a:buFont typeface="Arial" panose="020B0604020202020204" pitchFamily="34" charset="0"/>
              <a:buChar char="•"/>
            </a:pPr>
            <a:r>
              <a:rPr lang="en-US" sz="1800" dirty="0" smtClean="0"/>
              <a:t>A: Add </a:t>
            </a:r>
          </a:p>
          <a:p>
            <a:pPr marL="342900" indent="-342900">
              <a:buFont typeface="Arial" panose="020B0604020202020204" pitchFamily="34" charset="0"/>
              <a:buChar char="•"/>
            </a:pPr>
            <a:r>
              <a:rPr lang="en-US" sz="1800" dirty="0" smtClean="0"/>
              <a:t>M: Modify</a:t>
            </a:r>
          </a:p>
          <a:p>
            <a:pPr marL="342900" indent="-342900">
              <a:buFont typeface="Arial" panose="020B0604020202020204" pitchFamily="34" charset="0"/>
              <a:buChar char="•"/>
            </a:pPr>
            <a:r>
              <a:rPr lang="en-US" sz="1800" dirty="0" smtClean="0"/>
              <a:t>D: Delete</a:t>
            </a:r>
          </a:p>
          <a:p>
            <a:pPr lvl="1"/>
            <a:endParaRPr lang="en-US" sz="1800" dirty="0" smtClean="0"/>
          </a:p>
          <a:p>
            <a:r>
              <a:rPr lang="en-US" sz="1800" b="1" u="sng" dirty="0" smtClean="0"/>
              <a:t>Side </a:t>
            </a:r>
          </a:p>
          <a:p>
            <a:pPr marL="342900" indent="-342900">
              <a:buFont typeface="Arial" panose="020B0604020202020204" pitchFamily="34" charset="0"/>
              <a:buChar char="•"/>
            </a:pPr>
            <a:r>
              <a:rPr lang="en-US" sz="1800" dirty="0" smtClean="0"/>
              <a:t>0 – Bid (Buy)</a:t>
            </a:r>
          </a:p>
          <a:p>
            <a:pPr marL="342900" indent="-342900">
              <a:buFont typeface="Arial" panose="020B0604020202020204" pitchFamily="34" charset="0"/>
              <a:buChar char="•"/>
            </a:pPr>
            <a:r>
              <a:rPr lang="en-US" sz="1800" dirty="0" smtClean="0"/>
              <a:t>1 – Offer (Sell)</a:t>
            </a:r>
            <a:endParaRPr lang="en-US" sz="1800" dirty="0"/>
          </a:p>
        </p:txBody>
      </p:sp>
      <p:sp>
        <p:nvSpPr>
          <p:cNvPr id="9" name="TextBox 8"/>
          <p:cNvSpPr txBox="1"/>
          <p:nvPr/>
        </p:nvSpPr>
        <p:spPr>
          <a:xfrm>
            <a:off x="5183127" y="5301208"/>
            <a:ext cx="3493329" cy="369332"/>
          </a:xfrm>
          <a:prstGeom prst="rect">
            <a:avLst/>
          </a:prstGeom>
          <a:noFill/>
        </p:spPr>
        <p:txBody>
          <a:bodyPr wrap="none" rtlCol="0">
            <a:spAutoFit/>
          </a:bodyPr>
          <a:lstStyle/>
          <a:p>
            <a:r>
              <a:rPr lang="en-US" sz="1800" dirty="0" smtClean="0">
                <a:hlinkClick r:id="rId2"/>
              </a:rPr>
              <a:t>Sample File: 700.HK Raw Ticks</a:t>
            </a:r>
            <a:endParaRPr lang="en-US" sz="1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400495"/>
            <a:ext cx="4320480"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71526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Processed Data – Order Book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1755534516"/>
              </p:ext>
            </p:extLst>
          </p:nvPr>
        </p:nvGraphicFramePr>
        <p:xfrm>
          <a:off x="2123728" y="4149080"/>
          <a:ext cx="4248472" cy="1092977"/>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16024">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300889">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latin typeface="+mn-lt"/>
                          <a:ea typeface="+mn-ea"/>
                          <a:cs typeface="+mn-cs"/>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4" name="TextBox 3"/>
          <p:cNvSpPr txBox="1"/>
          <p:nvPr/>
        </p:nvSpPr>
        <p:spPr>
          <a:xfrm>
            <a:off x="2838977" y="5281463"/>
            <a:ext cx="2741135" cy="307777"/>
          </a:xfrm>
          <a:prstGeom prst="rect">
            <a:avLst/>
          </a:prstGeom>
          <a:noFill/>
        </p:spPr>
        <p:txBody>
          <a:bodyPr wrap="none" rtlCol="0">
            <a:spAutoFit/>
          </a:bodyPr>
          <a:lstStyle/>
          <a:p>
            <a:r>
              <a:rPr lang="en-US" sz="1400" dirty="0" smtClean="0"/>
              <a:t>Last Trade Price=152, </a:t>
            </a:r>
            <a:r>
              <a:rPr lang="en-US" sz="1400" dirty="0" smtClean="0"/>
              <a:t>Size=300</a:t>
            </a:r>
            <a:endParaRPr lang="en-US" sz="1400" dirty="0"/>
          </a:p>
        </p:txBody>
      </p:sp>
      <p:sp>
        <p:nvSpPr>
          <p:cNvPr id="9" name="TextBox 8"/>
          <p:cNvSpPr txBox="1"/>
          <p:nvPr/>
        </p:nvSpPr>
        <p:spPr>
          <a:xfrm>
            <a:off x="2446823" y="5795972"/>
            <a:ext cx="3544560" cy="369332"/>
          </a:xfrm>
          <a:prstGeom prst="rect">
            <a:avLst/>
          </a:prstGeom>
          <a:noFill/>
        </p:spPr>
        <p:txBody>
          <a:bodyPr wrap="none" rtlCol="0">
            <a:spAutoFit/>
          </a:bodyPr>
          <a:lstStyle/>
          <a:p>
            <a:r>
              <a:rPr lang="en-US" sz="1800" dirty="0" smtClean="0">
                <a:hlinkClick r:id="rId2"/>
              </a:rPr>
              <a:t>Sample File: 700.HK Order Book</a:t>
            </a: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48" y="1700808"/>
            <a:ext cx="7668344" cy="2333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41765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smtClean="0"/>
              <a:t>Data 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Order Book Imbalance</a:t>
            </a:r>
            <a:r>
              <a:rPr lang="en-US" sz="1800" dirty="0" smtClean="0"/>
              <a:t>: the </a:t>
            </a:r>
            <a:r>
              <a:rPr lang="en-US" sz="1800" dirty="0"/>
              <a:t>average ratio between the </a:t>
            </a:r>
            <a:r>
              <a:rPr lang="en-US" sz="1800" b="1" dirty="0">
                <a:solidFill>
                  <a:srgbClr val="0070C0"/>
                </a:solidFill>
              </a:rPr>
              <a:t>best bid and </a:t>
            </a:r>
            <a:r>
              <a:rPr lang="en-US" sz="1800" b="1" dirty="0" smtClean="0">
                <a:solidFill>
                  <a:srgbClr val="0070C0"/>
                </a:solidFill>
              </a:rPr>
              <a:t>best ask </a:t>
            </a:r>
            <a:r>
              <a:rPr lang="en-US" sz="1800" b="1" dirty="0">
                <a:solidFill>
                  <a:srgbClr val="0070C0"/>
                </a:solidFill>
              </a:rPr>
              <a:t>size </a:t>
            </a:r>
            <a:r>
              <a:rPr lang="en-US" sz="1800" dirty="0"/>
              <a:t>over a </a:t>
            </a:r>
            <a:r>
              <a:rPr lang="en-US" sz="1800" b="1" dirty="0" smtClean="0">
                <a:solidFill>
                  <a:srgbClr val="0070C0"/>
                </a:solidFill>
              </a:rPr>
              <a:t>rolling 1-min </a:t>
            </a:r>
            <a:r>
              <a:rPr lang="en-US" sz="1800" b="1" dirty="0">
                <a:solidFill>
                  <a:srgbClr val="0070C0"/>
                </a:solidFill>
              </a:rPr>
              <a:t>window</a:t>
            </a:r>
            <a:r>
              <a:rPr lang="en-US" sz="1800" dirty="0"/>
              <a:t>. If the average bid size is larger than the ask size (hence a positive ratio), like the example below, it indicates the price is more likely to go up. Vice versa, the price is more likely to go down.</a:t>
            </a:r>
          </a:p>
          <a:p>
            <a:endParaRPr lang="en-US" sz="1800" dirty="0" smtClean="0"/>
          </a:p>
          <a:p>
            <a:r>
              <a:rPr lang="en-US" sz="1800" dirty="0" smtClean="0"/>
              <a:t>	</a:t>
            </a:r>
            <a:r>
              <a:rPr lang="en-US" sz="1800" i="1" dirty="0" smtClean="0">
                <a:solidFill>
                  <a:srgbClr val="0070C0"/>
                </a:solidFill>
              </a:rPr>
              <a:t>1min-Order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a:solidFill>
                  <a:srgbClr val="FF0000"/>
                </a:solidFill>
              </a:rPr>
              <a:t>Log</a:t>
            </a:r>
            <a:r>
              <a:rPr lang="en-US" sz="1800" i="1" dirty="0">
                <a:solidFill>
                  <a:srgbClr val="0070C0"/>
                </a:solidFill>
              </a:rPr>
              <a:t>(Best </a:t>
            </a:r>
            <a:r>
              <a:rPr lang="en-US" sz="1800" i="1" dirty="0" err="1">
                <a:solidFill>
                  <a:srgbClr val="0070C0"/>
                </a:solidFill>
              </a:rPr>
              <a:t>BidSize</a:t>
            </a:r>
            <a:r>
              <a:rPr lang="en-US" sz="1800" i="1" dirty="0">
                <a:solidFill>
                  <a:srgbClr val="0070C0"/>
                </a:solidFill>
              </a:rPr>
              <a:t>/ Best </a:t>
            </a:r>
            <a:r>
              <a:rPr lang="en-US" sz="1800" i="1" dirty="0" err="1">
                <a:solidFill>
                  <a:srgbClr val="0070C0"/>
                </a:solidFill>
              </a:rPr>
              <a:t>AskSize</a:t>
            </a:r>
            <a:r>
              <a:rPr lang="en-US" sz="1800" i="1" dirty="0">
                <a:solidFill>
                  <a:srgbClr val="0070C0"/>
                </a:solidFill>
              </a:rPr>
              <a:t>))</a:t>
            </a:r>
          </a:p>
          <a:p>
            <a:endParaRPr lang="en-US" sz="1800" dirty="0" smtClean="0"/>
          </a:p>
          <a:p>
            <a:r>
              <a:rPr lang="en-US" sz="1800" b="1" dirty="0" smtClean="0"/>
              <a:t>Options</a:t>
            </a:r>
            <a:r>
              <a:rPr lang="en-US" sz="1800" dirty="0"/>
              <a:t>: We can take into account the </a:t>
            </a:r>
            <a:r>
              <a:rPr lang="en-US" sz="1800" b="1" dirty="0">
                <a:solidFill>
                  <a:srgbClr val="0070C0"/>
                </a:solidFill>
              </a:rPr>
              <a:t>first few levels </a:t>
            </a:r>
            <a:r>
              <a:rPr lang="en-US" sz="1800" dirty="0"/>
              <a:t>(for example 3 levels) of the order book while the top level of the book will have higher </a:t>
            </a:r>
            <a:r>
              <a:rPr lang="en-US" sz="1800" b="1" dirty="0">
                <a:solidFill>
                  <a:srgbClr val="0070C0"/>
                </a:solidFill>
              </a:rPr>
              <a:t>weighting</a:t>
            </a:r>
            <a:r>
              <a:rPr lang="en-US" sz="1800" dirty="0"/>
              <a:t>. The 1-min </a:t>
            </a:r>
            <a:r>
              <a:rPr lang="en-US" sz="1800" b="1" dirty="0">
                <a:solidFill>
                  <a:srgbClr val="0070C0"/>
                </a:solidFill>
              </a:rPr>
              <a:t>duration</a:t>
            </a:r>
            <a:r>
              <a:rPr lang="en-US" sz="1800" dirty="0"/>
              <a:t> can also be customized to a shorter or longer duration.</a:t>
            </a:r>
          </a:p>
          <a:p>
            <a:r>
              <a:rPr lang="en-US" sz="1800" dirty="0"/>
              <a:t>	</a:t>
            </a:r>
          </a:p>
        </p:txBody>
      </p:sp>
      <p:graphicFrame>
        <p:nvGraphicFramePr>
          <p:cNvPr id="8" name="Table 7"/>
          <p:cNvGraphicFramePr>
            <a:graphicFrameLocks noGrp="1"/>
          </p:cNvGraphicFramePr>
          <p:nvPr>
            <p:extLst>
              <p:ext uri="{D42A27DB-BD31-4B8C-83A1-F6EECF244321}">
                <p14:modId xmlns:p14="http://schemas.microsoft.com/office/powerpoint/2010/main" val="3741937625"/>
              </p:ext>
            </p:extLst>
          </p:nvPr>
        </p:nvGraphicFramePr>
        <p:xfrm>
          <a:off x="2123728" y="4869160"/>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9.5</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9.6</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9.4</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9.7</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350,000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36697602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smtClean="0"/>
              <a:t>Data 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r>
              <a:rPr lang="en-US" sz="1800" dirty="0" smtClean="0"/>
              <a:t> (Assume the following order book numbers are 1-min average)</a:t>
            </a:r>
            <a:endParaRPr lang="en-US" sz="1800" dirty="0"/>
          </a:p>
          <a:p>
            <a:r>
              <a:rPr lang="en-US" sz="1800" dirty="0" smtClean="0"/>
              <a:t/>
            </a:r>
            <a:br>
              <a:rPr lang="en-US" sz="1800" dirty="0" smtClean="0"/>
            </a:br>
            <a:r>
              <a:rPr lang="en-US" sz="1800" i="1" dirty="0" smtClean="0">
                <a:solidFill>
                  <a:srgbClr val="0070C0"/>
                </a:solidFill>
              </a:rPr>
              <a:t>1min-Order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a:solidFill>
                  <a:srgbClr val="FF0000"/>
                </a:solidFill>
              </a:rPr>
              <a:t>Log</a:t>
            </a:r>
            <a:r>
              <a:rPr lang="en-US" sz="1800" i="1" dirty="0">
                <a:solidFill>
                  <a:srgbClr val="0070C0"/>
                </a:solidFill>
              </a:rPr>
              <a:t>(Best </a:t>
            </a:r>
            <a:r>
              <a:rPr lang="en-US" sz="1800" i="1" dirty="0" err="1">
                <a:solidFill>
                  <a:srgbClr val="0070C0"/>
                </a:solidFill>
              </a:rPr>
              <a:t>BidSize</a:t>
            </a:r>
            <a:r>
              <a:rPr lang="en-US" sz="1800" i="1" dirty="0">
                <a:solidFill>
                  <a:srgbClr val="0070C0"/>
                </a:solidFill>
              </a:rPr>
              <a:t>/ Best </a:t>
            </a:r>
            <a:r>
              <a:rPr lang="en-US" sz="1800" i="1" dirty="0" err="1">
                <a:solidFill>
                  <a:srgbClr val="0070C0"/>
                </a:solidFill>
              </a:rPr>
              <a:t>AskSize</a:t>
            </a:r>
            <a:r>
              <a:rPr lang="en-US" sz="1800" i="1" dirty="0">
                <a:solidFill>
                  <a:srgbClr val="0070C0"/>
                </a:solidFill>
              </a:rPr>
              <a:t>))</a:t>
            </a:r>
          </a:p>
          <a:p>
            <a:endParaRPr lang="en-US" sz="1800" dirty="0" smtClean="0"/>
          </a:p>
          <a:p>
            <a:pPr lvl="1"/>
            <a:r>
              <a:rPr lang="en-US" sz="1400" b="1" dirty="0" smtClean="0"/>
              <a:t>First 1 Level</a:t>
            </a:r>
            <a:r>
              <a:rPr lang="en-US" sz="1400" dirty="0" smtClean="0"/>
              <a:t>: Log(100,000 / 20,000) = </a:t>
            </a:r>
            <a:r>
              <a:rPr lang="en-US" sz="1400" b="1" dirty="0" smtClean="0"/>
              <a:t>1.609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Positive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Bid Size &gt; Ask Size</a:t>
            </a:r>
            <a:r>
              <a:rPr lang="en-US" sz="1400" dirty="0" smtClean="0"/>
              <a:t/>
            </a:r>
            <a:br>
              <a:rPr lang="en-US" sz="1400" dirty="0" smtClean="0"/>
            </a:br>
            <a:endParaRPr lang="en-US" sz="1400" dirty="0" smtClean="0"/>
          </a:p>
          <a:p>
            <a:pPr lvl="1"/>
            <a:r>
              <a:rPr lang="en-US" sz="1400" b="1" dirty="0" smtClean="0"/>
              <a:t>First 2 Level</a:t>
            </a:r>
            <a:r>
              <a:rPr lang="en-US" sz="1400" dirty="0" smtClean="0"/>
              <a:t>: Log((100,000 + 40,000) / (20,000 + 350,000))</a:t>
            </a:r>
          </a:p>
          <a:p>
            <a:pPr marL="457200" lvl="1" indent="0">
              <a:buNone/>
            </a:pPr>
            <a:r>
              <a:rPr lang="en-US" sz="1400" dirty="0"/>
              <a:t>	 </a:t>
            </a:r>
            <a:r>
              <a:rPr lang="en-US" sz="1400" dirty="0" smtClean="0"/>
              <a:t>        = Log(140,000 / 370,000) = </a:t>
            </a:r>
            <a:r>
              <a:rPr lang="en-US" sz="1400" b="1" dirty="0" smtClean="0"/>
              <a:t>-0.97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Negative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Ask Size &gt; Bid Size</a:t>
            </a:r>
            <a:endParaRPr lang="en-US" sz="1400" dirty="0"/>
          </a:p>
        </p:txBody>
      </p:sp>
      <p:graphicFrame>
        <p:nvGraphicFramePr>
          <p:cNvPr id="6" name="Table 5"/>
          <p:cNvGraphicFramePr>
            <a:graphicFrameLocks noGrp="1"/>
          </p:cNvGraphicFramePr>
          <p:nvPr>
            <p:extLst>
              <p:ext uri="{D42A27DB-BD31-4B8C-83A1-F6EECF244321}">
                <p14:modId xmlns:p14="http://schemas.microsoft.com/office/powerpoint/2010/main" val="2576527189"/>
              </p:ext>
            </p:extLst>
          </p:nvPr>
        </p:nvGraphicFramePr>
        <p:xfrm>
          <a:off x="2123728" y="4509120"/>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9.5</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9.6</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9.4</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9.7</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350,000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5332207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Feature - Money flow</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Money flow</a:t>
            </a:r>
            <a:r>
              <a:rPr lang="en-US" sz="1800" dirty="0" smtClean="0"/>
              <a:t>: when </a:t>
            </a:r>
            <a:r>
              <a:rPr lang="en-US" sz="1800" dirty="0"/>
              <a:t>a stock is purchased at a higher price (i.e. Last &gt; Previous Last), it is called </a:t>
            </a:r>
            <a:r>
              <a:rPr lang="en-US" sz="1800" b="1" dirty="0">
                <a:solidFill>
                  <a:srgbClr val="0070C0"/>
                </a:solidFill>
              </a:rPr>
              <a:t>uptick</a:t>
            </a:r>
            <a:r>
              <a:rPr lang="en-US" sz="1800" dirty="0">
                <a:solidFill>
                  <a:srgbClr val="0070C0"/>
                </a:solidFill>
              </a:rPr>
              <a:t> </a:t>
            </a:r>
            <a:r>
              <a:rPr lang="en-US" sz="1800" dirty="0"/>
              <a:t>and be considered </a:t>
            </a:r>
            <a:r>
              <a:rPr lang="en-US" sz="1800" b="1" dirty="0">
                <a:solidFill>
                  <a:srgbClr val="0070C0"/>
                </a:solidFill>
              </a:rPr>
              <a:t>positive money flow</a:t>
            </a:r>
            <a:r>
              <a:rPr lang="en-US" sz="1800" dirty="0"/>
              <a:t>. When the next trade is at a lower price (a </a:t>
            </a:r>
            <a:r>
              <a:rPr lang="en-US" sz="1800" b="1" dirty="0">
                <a:solidFill>
                  <a:srgbClr val="0070C0"/>
                </a:solidFill>
              </a:rPr>
              <a:t>downtick</a:t>
            </a:r>
            <a:r>
              <a:rPr lang="en-US" sz="1800" dirty="0"/>
              <a:t>), this is considered to be </a:t>
            </a:r>
            <a:r>
              <a:rPr lang="en-US" sz="1800" b="1" dirty="0">
                <a:solidFill>
                  <a:srgbClr val="0070C0"/>
                </a:solidFill>
              </a:rPr>
              <a:t>negative money flow</a:t>
            </a:r>
            <a:r>
              <a:rPr lang="en-US" sz="1800" dirty="0"/>
              <a:t>.</a:t>
            </a:r>
          </a:p>
          <a:p>
            <a:r>
              <a:rPr lang="en-US" sz="1800" dirty="0" smtClean="0"/>
              <a:t>	</a:t>
            </a:r>
          </a:p>
          <a:p>
            <a:r>
              <a:rPr lang="en-US" sz="1800" dirty="0"/>
              <a:t>	</a:t>
            </a:r>
            <a:r>
              <a:rPr lang="en-US" sz="1800" dirty="0" smtClean="0"/>
              <a:t>If </a:t>
            </a:r>
            <a:r>
              <a:rPr lang="en-US" sz="1800" dirty="0"/>
              <a:t>more shares were bought throughout the 5-min window on the </a:t>
            </a:r>
            <a:r>
              <a:rPr lang="en-US" sz="1800" b="1" dirty="0">
                <a:solidFill>
                  <a:srgbClr val="0070C0"/>
                </a:solidFill>
              </a:rPr>
              <a:t>uptick</a:t>
            </a:r>
            <a:r>
              <a:rPr lang="en-US" sz="1800" dirty="0">
                <a:solidFill>
                  <a:srgbClr val="0070C0"/>
                </a:solidFill>
              </a:rPr>
              <a:t> </a:t>
            </a:r>
            <a:r>
              <a:rPr lang="en-US" sz="1800" dirty="0"/>
              <a:t>than the downtick, </a:t>
            </a:r>
            <a:r>
              <a:rPr lang="en-US" sz="1800" b="1" dirty="0">
                <a:solidFill>
                  <a:srgbClr val="0070C0"/>
                </a:solidFill>
              </a:rPr>
              <a:t>net money flow </a:t>
            </a:r>
            <a:r>
              <a:rPr lang="en-US" sz="1800" dirty="0"/>
              <a:t>is </a:t>
            </a:r>
            <a:r>
              <a:rPr lang="en-US" sz="1800" b="1" dirty="0">
                <a:solidFill>
                  <a:srgbClr val="0070C0"/>
                </a:solidFill>
              </a:rPr>
              <a:t>positive</a:t>
            </a:r>
            <a:r>
              <a:rPr lang="en-US" sz="1800" dirty="0">
                <a:solidFill>
                  <a:srgbClr val="0070C0"/>
                </a:solidFill>
              </a:rPr>
              <a:t> </a:t>
            </a:r>
            <a:r>
              <a:rPr lang="en-US" sz="1800" dirty="0"/>
              <a:t>because more investors were willing to pay a premium for the stock. If money flow is </a:t>
            </a:r>
            <a:r>
              <a:rPr lang="en-US" sz="1800" b="1" dirty="0">
                <a:solidFill>
                  <a:srgbClr val="0070C0"/>
                </a:solidFill>
              </a:rPr>
              <a:t>negative</a:t>
            </a:r>
            <a:r>
              <a:rPr lang="en-US" sz="1800" dirty="0">
                <a:solidFill>
                  <a:srgbClr val="0070C0"/>
                </a:solidFill>
              </a:rPr>
              <a:t> </a:t>
            </a:r>
            <a:r>
              <a:rPr lang="en-US" sz="1800" dirty="0"/>
              <a:t>when a stock's price is rising, this could spell trouble.</a:t>
            </a:r>
          </a:p>
          <a:p>
            <a:r>
              <a:rPr lang="en-US" sz="1800" dirty="0" smtClean="0"/>
              <a:t>	</a:t>
            </a:r>
          </a:p>
          <a:p>
            <a:r>
              <a:rPr lang="en-US" sz="1800" dirty="0"/>
              <a:t>	</a:t>
            </a:r>
            <a:r>
              <a:rPr lang="en-US" sz="1800" dirty="0" smtClean="0"/>
              <a:t>	</a:t>
            </a:r>
            <a:r>
              <a:rPr lang="en-US" sz="1800" i="1" dirty="0" smtClean="0">
                <a:solidFill>
                  <a:srgbClr val="0070C0"/>
                </a:solidFill>
              </a:rPr>
              <a:t>5min-MoneyFlow </a:t>
            </a:r>
            <a:r>
              <a:rPr lang="en-US" sz="1800" i="1" dirty="0">
                <a:solidFill>
                  <a:srgbClr val="0070C0"/>
                </a:solidFill>
              </a:rPr>
              <a:t>=  </a:t>
            </a:r>
            <a:r>
              <a:rPr lang="en-US" sz="1800" i="1" dirty="0">
                <a:solidFill>
                  <a:srgbClr val="0070C0"/>
                </a:solidFill>
                <a:sym typeface="Symbol"/>
              </a:rPr>
              <a:t></a:t>
            </a:r>
            <a:r>
              <a:rPr lang="en-US" sz="1800" i="1" dirty="0">
                <a:solidFill>
                  <a:srgbClr val="0070C0"/>
                </a:solidFill>
              </a:rPr>
              <a:t>( (Last </a:t>
            </a:r>
            <a:r>
              <a:rPr lang="en-US" altLang="zh-HK" sz="1800" i="1" dirty="0">
                <a:solidFill>
                  <a:srgbClr val="0070C0"/>
                </a:solidFill>
              </a:rPr>
              <a:t>–</a:t>
            </a:r>
            <a:r>
              <a:rPr lang="en-US" sz="1800" i="1" dirty="0">
                <a:solidFill>
                  <a:srgbClr val="0070C0"/>
                </a:solidFill>
              </a:rPr>
              <a:t> Previous Last) * Last Size)</a:t>
            </a:r>
          </a:p>
          <a:p>
            <a:endParaRPr lang="en-US" sz="1800" dirty="0" smtClean="0"/>
          </a:p>
          <a:p>
            <a:r>
              <a:rPr lang="en-US" sz="1800" b="1" dirty="0"/>
              <a:t>Options</a:t>
            </a:r>
            <a:r>
              <a:rPr lang="en-US" sz="1800" dirty="0"/>
              <a:t>: The 5-min duration can also be customized to a shorter or longer duration.</a:t>
            </a:r>
          </a:p>
          <a:p>
            <a:endParaRPr lang="en-US" sz="1800" dirty="0"/>
          </a:p>
          <a:p>
            <a:r>
              <a:rPr lang="en-US" sz="1800" dirty="0"/>
              <a:t>	</a:t>
            </a:r>
          </a:p>
        </p:txBody>
      </p:sp>
    </p:spTree>
    <p:extLst>
      <p:ext uri="{BB962C8B-B14F-4D97-AF65-F5344CB8AC3E}">
        <p14:creationId xmlns:p14="http://schemas.microsoft.com/office/powerpoint/2010/main" val="12766308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Feature - Money flow</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7344816" cy="4423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69276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er image description he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5" y="1610870"/>
            <a:ext cx="5788239" cy="46264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AI - First AI Boom </a:t>
            </a:r>
          </a:p>
        </p:txBody>
      </p:sp>
      <p:sp>
        <p:nvSpPr>
          <p:cNvPr id="7" name="Content Placeholder 1"/>
          <p:cNvSpPr txBox="1">
            <a:spLocks/>
          </p:cNvSpPr>
          <p:nvPr/>
        </p:nvSpPr>
        <p:spPr>
          <a:xfrm>
            <a:off x="395536" y="458112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sp>
        <p:nvSpPr>
          <p:cNvPr id="2" name="TextBox 1"/>
          <p:cNvSpPr txBox="1"/>
          <p:nvPr/>
        </p:nvSpPr>
        <p:spPr>
          <a:xfrm>
            <a:off x="4932040" y="4797152"/>
            <a:ext cx="3199885" cy="461665"/>
          </a:xfrm>
          <a:prstGeom prst="rect">
            <a:avLst/>
          </a:prstGeom>
          <a:noFill/>
        </p:spPr>
        <p:txBody>
          <a:bodyPr wrap="square" rtlCol="0">
            <a:spAutoFit/>
          </a:bodyPr>
          <a:lstStyle/>
          <a:p>
            <a:r>
              <a:rPr lang="en-US" dirty="0" smtClean="0"/>
              <a:t>Game Search Tree</a:t>
            </a:r>
            <a:endParaRPr lang="en-US" dirty="0"/>
          </a:p>
        </p:txBody>
      </p:sp>
    </p:spTree>
    <p:extLst>
      <p:ext uri="{BB962C8B-B14F-4D97-AF65-F5344CB8AC3E}">
        <p14:creationId xmlns:p14="http://schemas.microsoft.com/office/powerpoint/2010/main" val="19900154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Training Dataset</a:t>
            </a:r>
            <a:endParaRPr lang="en-US" dirty="0"/>
          </a:p>
        </p:txBody>
      </p:sp>
      <p:sp>
        <p:nvSpPr>
          <p:cNvPr id="7" name="Content Placeholder 1"/>
          <p:cNvSpPr txBox="1">
            <a:spLocks/>
          </p:cNvSpPr>
          <p:nvPr/>
        </p:nvSpPr>
        <p:spPr>
          <a:xfrm>
            <a:off x="395536" y="1700808"/>
            <a:ext cx="38884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Use </a:t>
            </a:r>
            <a:r>
              <a:rPr lang="en-US" sz="1800" b="1" dirty="0" smtClean="0">
                <a:solidFill>
                  <a:srgbClr val="0070C0"/>
                </a:solidFill>
              </a:rPr>
              <a:t>Decision Tree </a:t>
            </a:r>
            <a:r>
              <a:rPr lang="en-US" sz="1800" dirty="0"/>
              <a:t>to predict </a:t>
            </a:r>
            <a:r>
              <a:rPr lang="en-US" sz="1800" dirty="0" smtClean="0"/>
              <a:t>short-term stock </a:t>
            </a:r>
            <a:r>
              <a:rPr lang="en-US" sz="1800" dirty="0"/>
              <a:t>(5.HK) </a:t>
            </a:r>
            <a:r>
              <a:rPr lang="en-US" sz="1800" dirty="0" smtClean="0"/>
              <a:t>movement (go up or down) from </a:t>
            </a:r>
            <a:r>
              <a:rPr lang="en-US" sz="1800" b="1" dirty="0">
                <a:solidFill>
                  <a:srgbClr val="0070C0"/>
                </a:solidFill>
              </a:rPr>
              <a:t>Order Book Imbalance </a:t>
            </a:r>
            <a:r>
              <a:rPr lang="en-US" sz="1800" dirty="0"/>
              <a:t>(OBI</a:t>
            </a:r>
            <a:r>
              <a:rPr lang="en-US" sz="1800" dirty="0" smtClean="0"/>
              <a:t>) and Money Flow.</a:t>
            </a:r>
            <a:endParaRPr lang="en-US" sz="1800" dirty="0"/>
          </a:p>
          <a:p>
            <a:endParaRPr lang="en-US" sz="1800" dirty="0"/>
          </a:p>
          <a:p>
            <a:pPr lvl="1"/>
            <a:r>
              <a:rPr lang="en-US" sz="1600" b="1" dirty="0"/>
              <a:t>L1</a:t>
            </a:r>
            <a:r>
              <a:rPr lang="en-US" sz="1600" dirty="0"/>
              <a:t>: </a:t>
            </a:r>
            <a:r>
              <a:rPr lang="en-US" sz="1600" dirty="0" smtClean="0"/>
              <a:t>First-1-Level </a:t>
            </a:r>
            <a:r>
              <a:rPr lang="en-US" sz="1600" dirty="0"/>
              <a:t>OBI</a:t>
            </a:r>
          </a:p>
          <a:p>
            <a:pPr lvl="1"/>
            <a:r>
              <a:rPr lang="en-US" sz="1600" b="1" dirty="0"/>
              <a:t>L2</a:t>
            </a:r>
            <a:r>
              <a:rPr lang="en-US" sz="1600" dirty="0"/>
              <a:t>: </a:t>
            </a:r>
            <a:r>
              <a:rPr lang="en-US" sz="1600" dirty="0" smtClean="0"/>
              <a:t>First-2-Level </a:t>
            </a:r>
            <a:r>
              <a:rPr lang="en-US" sz="1600" dirty="0"/>
              <a:t>OBI</a:t>
            </a:r>
          </a:p>
          <a:p>
            <a:pPr lvl="1"/>
            <a:r>
              <a:rPr lang="en-US" sz="1600" b="1" dirty="0"/>
              <a:t>L3</a:t>
            </a:r>
            <a:r>
              <a:rPr lang="en-US" sz="1600" dirty="0"/>
              <a:t>: </a:t>
            </a:r>
            <a:r>
              <a:rPr lang="en-US" sz="1600" dirty="0" smtClean="0"/>
              <a:t>First-3-Level OBI</a:t>
            </a:r>
          </a:p>
          <a:p>
            <a:pPr lvl="1"/>
            <a:r>
              <a:rPr lang="en-US" sz="1600" b="1" dirty="0" smtClean="0"/>
              <a:t>MF</a:t>
            </a:r>
            <a:r>
              <a:rPr lang="en-US" sz="1600" dirty="0" smtClean="0"/>
              <a:t>: Money Flow</a:t>
            </a:r>
            <a:endParaRPr lang="en-US" sz="1600" dirty="0"/>
          </a:p>
          <a:p>
            <a:pPr lvl="1"/>
            <a:r>
              <a:rPr lang="en-US" sz="1600" b="1" dirty="0" smtClean="0"/>
              <a:t>Dir</a:t>
            </a:r>
            <a:r>
              <a:rPr lang="en-US" sz="1600" dirty="0" smtClean="0"/>
              <a:t>: </a:t>
            </a:r>
            <a:r>
              <a:rPr lang="en-US" sz="1600" dirty="0" smtClean="0">
                <a:solidFill>
                  <a:srgbClr val="0070C0"/>
                </a:solidFill>
              </a:rPr>
              <a:t>Mid-Price</a:t>
            </a:r>
            <a:r>
              <a:rPr lang="en-US" sz="1600" dirty="0" smtClean="0"/>
              <a:t> Direction - u(up</a:t>
            </a:r>
            <a:r>
              <a:rPr lang="en-US" sz="1600" dirty="0"/>
              <a:t>) , d (down)</a:t>
            </a:r>
          </a:p>
        </p:txBody>
      </p:sp>
      <p:sp>
        <p:nvSpPr>
          <p:cNvPr id="4" name="TextBox 3"/>
          <p:cNvSpPr txBox="1"/>
          <p:nvPr/>
        </p:nvSpPr>
        <p:spPr>
          <a:xfrm>
            <a:off x="611559" y="5580529"/>
            <a:ext cx="7128793" cy="584775"/>
          </a:xfrm>
          <a:prstGeom prst="rect">
            <a:avLst/>
          </a:prstGeom>
          <a:noFill/>
        </p:spPr>
        <p:txBody>
          <a:bodyPr wrap="square" rtlCol="0">
            <a:spAutoFit/>
          </a:bodyPr>
          <a:lstStyle/>
          <a:p>
            <a:r>
              <a:rPr lang="en-US" sz="1600" dirty="0" smtClean="0"/>
              <a:t>The data normalized to [-1, 1]</a:t>
            </a:r>
          </a:p>
          <a:p>
            <a:r>
              <a:rPr lang="en-US" sz="1600" dirty="0">
                <a:hlinkClick r:id="rId2"/>
              </a:rPr>
              <a:t>Why Data Normalization is necessary for Machine Learning models</a:t>
            </a:r>
            <a:endParaRPr lang="en-US" sz="16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286" y="879698"/>
            <a:ext cx="306705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81185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EDA (Exploratory Data Analysis)</a:t>
            </a:r>
            <a:endParaRPr lang="en-US" dirty="0"/>
          </a:p>
        </p:txBody>
      </p:sp>
      <p:sp>
        <p:nvSpPr>
          <p:cNvPr id="7" name="Content Placeholder 1"/>
          <p:cNvSpPr txBox="1">
            <a:spLocks/>
          </p:cNvSpPr>
          <p:nvPr/>
        </p:nvSpPr>
        <p:spPr>
          <a:xfrm>
            <a:off x="395536" y="5157192"/>
            <a:ext cx="8640960"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Visualize </a:t>
            </a:r>
            <a:r>
              <a:rPr lang="en-US" sz="1800" b="1" dirty="0"/>
              <a:t>the data</a:t>
            </a:r>
            <a:r>
              <a:rPr lang="en-US" sz="1800" dirty="0"/>
              <a:t>: plotting </a:t>
            </a:r>
            <a:r>
              <a:rPr lang="en-US" sz="1800" b="1" dirty="0">
                <a:solidFill>
                  <a:srgbClr val="0070C0"/>
                </a:solidFill>
              </a:rPr>
              <a:t>Level-1 OBI </a:t>
            </a:r>
            <a:r>
              <a:rPr lang="en-US" sz="1800" dirty="0"/>
              <a:t>and </a:t>
            </a:r>
            <a:r>
              <a:rPr lang="en-US" sz="1800" b="1" dirty="0">
                <a:solidFill>
                  <a:srgbClr val="0070C0"/>
                </a:solidFill>
              </a:rPr>
              <a:t>Level-2 OBI</a:t>
            </a:r>
          </a:p>
          <a:p>
            <a:r>
              <a:rPr lang="en-US" sz="1800" dirty="0" smtClean="0">
                <a:solidFill>
                  <a:srgbClr val="FFC000"/>
                </a:solidFill>
              </a:rPr>
              <a:t>Brown dots</a:t>
            </a:r>
            <a:r>
              <a:rPr lang="en-US" sz="1800" dirty="0"/>
              <a:t>: stock going </a:t>
            </a:r>
            <a:r>
              <a:rPr lang="en-US" sz="1800" dirty="0" smtClean="0">
                <a:solidFill>
                  <a:srgbClr val="FFC000"/>
                </a:solidFill>
              </a:rPr>
              <a:t>up</a:t>
            </a:r>
            <a:r>
              <a:rPr lang="en-US" sz="1800" dirty="0" smtClean="0"/>
              <a:t>, </a:t>
            </a:r>
            <a:r>
              <a:rPr lang="en-US" sz="1800" dirty="0" smtClean="0">
                <a:solidFill>
                  <a:srgbClr val="0070C0"/>
                </a:solidFill>
              </a:rPr>
              <a:t>Blue </a:t>
            </a:r>
            <a:r>
              <a:rPr lang="en-US" sz="1800" dirty="0">
                <a:solidFill>
                  <a:srgbClr val="0070C0"/>
                </a:solidFill>
              </a:rPr>
              <a:t>dots</a:t>
            </a:r>
            <a:r>
              <a:rPr lang="en-US" sz="1800" dirty="0"/>
              <a:t>: stock </a:t>
            </a:r>
            <a:r>
              <a:rPr lang="en-US" sz="1800" dirty="0">
                <a:solidFill>
                  <a:srgbClr val="0070C0"/>
                </a:solidFill>
              </a:rPr>
              <a:t>going down</a:t>
            </a:r>
          </a:p>
          <a:p>
            <a:r>
              <a:rPr lang="en-US" sz="1800" dirty="0"/>
              <a:t>More Brown dots (up) when both </a:t>
            </a:r>
            <a:r>
              <a:rPr lang="en-US" sz="1800" dirty="0" smtClean="0"/>
              <a:t>Level-1 and 2 </a:t>
            </a:r>
            <a:r>
              <a:rPr lang="en-US" sz="1800" dirty="0"/>
              <a:t>OBI </a:t>
            </a:r>
            <a:r>
              <a:rPr lang="en-US" sz="1800" dirty="0" smtClean="0"/>
              <a:t>are </a:t>
            </a:r>
            <a:r>
              <a:rPr lang="en-US" sz="1800" dirty="0"/>
              <a:t>positive and vice versa</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083" y="1598364"/>
            <a:ext cx="4799822" cy="3558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65070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Decision Tree Algorithm</a:t>
            </a:r>
            <a:endParaRPr lang="en-US" dirty="0"/>
          </a:p>
        </p:txBody>
      </p:sp>
      <p:sp>
        <p:nvSpPr>
          <p:cNvPr id="7" name="Content Placeholder 1"/>
          <p:cNvSpPr txBox="1">
            <a:spLocks/>
          </p:cNvSpPr>
          <p:nvPr/>
        </p:nvSpPr>
        <p:spPr>
          <a:xfrm>
            <a:off x="361628" y="5661248"/>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t>Decision Tree training results for this </a:t>
            </a:r>
            <a:r>
              <a:rPr lang="en-US" sz="1600" dirty="0" smtClean="0"/>
              <a:t>Stock (0005.HK) </a:t>
            </a:r>
            <a:r>
              <a:rPr lang="en-US" sz="1600" dirty="0"/>
              <a:t>to be </a:t>
            </a:r>
            <a:r>
              <a:rPr lang="en-US" sz="1600" b="1" dirty="0">
                <a:solidFill>
                  <a:srgbClr val="0070C0"/>
                </a:solidFill>
              </a:rPr>
              <a:t>more likely to go up </a:t>
            </a:r>
            <a:r>
              <a:rPr lang="en-US" sz="1600" dirty="0"/>
              <a:t>when:</a:t>
            </a:r>
          </a:p>
          <a:p>
            <a:r>
              <a:rPr lang="en-US" sz="1600" dirty="0" smtClean="0">
                <a:solidFill>
                  <a:srgbClr val="00B050"/>
                </a:solidFill>
              </a:rPr>
              <a:t>Money Flow </a:t>
            </a:r>
            <a:r>
              <a:rPr lang="en-US" sz="1600" dirty="0" smtClean="0">
                <a:solidFill>
                  <a:srgbClr val="00B050"/>
                </a:solidFill>
              </a:rPr>
              <a:t>&gt; 0.178 </a:t>
            </a:r>
            <a:r>
              <a:rPr lang="en-US" sz="1600" dirty="0">
                <a:solidFill>
                  <a:srgbClr val="00B050"/>
                </a:solidFill>
              </a:rPr>
              <a:t>and </a:t>
            </a:r>
            <a:r>
              <a:rPr lang="en-US" sz="1600" dirty="0" smtClean="0">
                <a:solidFill>
                  <a:srgbClr val="00B050"/>
                </a:solidFill>
              </a:rPr>
              <a:t>First-2-Level OBI </a:t>
            </a:r>
            <a:r>
              <a:rPr lang="en-US" sz="1600" dirty="0">
                <a:solidFill>
                  <a:srgbClr val="00B050"/>
                </a:solidFill>
              </a:rPr>
              <a:t>&gt; </a:t>
            </a:r>
            <a:r>
              <a:rPr lang="en-US" sz="1600" dirty="0" smtClean="0">
                <a:solidFill>
                  <a:srgbClr val="00B050"/>
                </a:solidFill>
              </a:rPr>
              <a:t>-0.538 </a:t>
            </a:r>
            <a:r>
              <a:rPr lang="en-US" sz="1600" dirty="0">
                <a:solidFill>
                  <a:srgbClr val="00B050"/>
                </a:solidFill>
              </a:rPr>
              <a:t>and </a:t>
            </a:r>
            <a:r>
              <a:rPr lang="en-US" sz="1600" dirty="0">
                <a:solidFill>
                  <a:srgbClr val="00B050"/>
                </a:solidFill>
              </a:rPr>
              <a:t>Money Flow </a:t>
            </a:r>
            <a:r>
              <a:rPr lang="en-US" sz="1600" dirty="0">
                <a:solidFill>
                  <a:srgbClr val="00B050"/>
                </a:solidFill>
              </a:rPr>
              <a:t>&gt; </a:t>
            </a:r>
            <a:r>
              <a:rPr lang="en-US" sz="1600" dirty="0" smtClean="0">
                <a:solidFill>
                  <a:srgbClr val="00B050"/>
                </a:solidFill>
              </a:rPr>
              <a:t>0.433</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210" y="1556792"/>
            <a:ext cx="6810142" cy="4024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0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Performance Evaluation</a:t>
            </a:r>
            <a:endParaRPr lang="en-US" dirty="0"/>
          </a:p>
        </p:txBody>
      </p:sp>
      <p:sp>
        <p:nvSpPr>
          <p:cNvPr id="7" name="Content Placeholder 1"/>
          <p:cNvSpPr txBox="1">
            <a:spLocks/>
          </p:cNvSpPr>
          <p:nvPr/>
        </p:nvSpPr>
        <p:spPr>
          <a:xfrm>
            <a:off x="899592" y="4653136"/>
            <a:ext cx="4176464" cy="29523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Training vs Test Accuracy</a:t>
            </a:r>
          </a:p>
          <a:p>
            <a:r>
              <a:rPr lang="en-US" sz="1600" b="1" u="sng" dirty="0" smtClean="0">
                <a:solidFill>
                  <a:srgbClr val="0070C0"/>
                </a:solidFill>
              </a:rPr>
              <a:t>92% vs 68% </a:t>
            </a:r>
          </a:p>
          <a:p>
            <a:endParaRPr lang="en-US" sz="1600" b="1" i="1" dirty="0" smtClean="0">
              <a:solidFill>
                <a:srgbClr val="FF0000"/>
              </a:solidFill>
            </a:endParaRPr>
          </a:p>
          <a:p>
            <a:r>
              <a:rPr lang="en-US" sz="1600" i="1" dirty="0" smtClean="0">
                <a:solidFill>
                  <a:srgbClr val="00B050"/>
                </a:solidFill>
              </a:rPr>
              <a:t>What’s that imply?</a:t>
            </a:r>
            <a:endParaRPr lang="en-US" sz="1600" i="1" dirty="0">
              <a:solidFill>
                <a:srgbClr val="00B050"/>
              </a:solidFill>
            </a:endParaRPr>
          </a:p>
          <a:p>
            <a:r>
              <a:rPr lang="en-US" sz="1600" i="1" dirty="0" smtClean="0">
                <a:solidFill>
                  <a:srgbClr val="00B050"/>
                </a:solidFill>
              </a:rPr>
              <a:t>Any Improvement suggestions?</a:t>
            </a:r>
          </a:p>
          <a:p>
            <a:endParaRPr lang="en-US" sz="1600" i="1" dirty="0">
              <a:solidFill>
                <a:srgbClr val="00B050"/>
              </a:solidFill>
            </a:endParaRPr>
          </a:p>
        </p:txBody>
      </p:sp>
      <p:sp>
        <p:nvSpPr>
          <p:cNvPr id="2" name="TextBox 1"/>
          <p:cNvSpPr txBox="1"/>
          <p:nvPr/>
        </p:nvSpPr>
        <p:spPr>
          <a:xfrm>
            <a:off x="5508104" y="5190291"/>
            <a:ext cx="2376264" cy="830997"/>
          </a:xfrm>
          <a:prstGeom prst="rect">
            <a:avLst/>
          </a:prstGeom>
          <a:noFill/>
        </p:spPr>
        <p:txBody>
          <a:bodyPr wrap="square" rtlCol="0">
            <a:spAutoFit/>
          </a:bodyPr>
          <a:lstStyle/>
          <a:p>
            <a:r>
              <a:rPr lang="en-US" dirty="0">
                <a:hlinkClick r:id="rId2"/>
              </a:rPr>
              <a:t>Code Example</a:t>
            </a:r>
            <a:endParaRPr lang="en-US" dirty="0"/>
          </a:p>
          <a:p>
            <a:endParaRPr lang="en-US" dirty="0"/>
          </a:p>
        </p:txBody>
      </p:sp>
      <p:sp>
        <p:nvSpPr>
          <p:cNvPr id="4" name="Sun 3"/>
          <p:cNvSpPr/>
          <p:nvPr/>
        </p:nvSpPr>
        <p:spPr bwMode="auto">
          <a:xfrm>
            <a:off x="4377680" y="4962872"/>
            <a:ext cx="914400" cy="914400"/>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title="Trai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916832"/>
            <a:ext cx="28575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912987"/>
            <a:ext cx="28860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547664" y="1619508"/>
            <a:ext cx="1656184" cy="369332"/>
          </a:xfrm>
          <a:prstGeom prst="rect">
            <a:avLst/>
          </a:prstGeom>
          <a:noFill/>
        </p:spPr>
        <p:txBody>
          <a:bodyPr wrap="square" rtlCol="0">
            <a:spAutoFit/>
          </a:bodyPr>
          <a:lstStyle/>
          <a:p>
            <a:r>
              <a:rPr lang="en-US" sz="1800" b="1" u="sng" dirty="0" smtClean="0"/>
              <a:t>Training</a:t>
            </a:r>
            <a:endParaRPr lang="en-US" sz="1800" b="1" u="sng" dirty="0"/>
          </a:p>
        </p:txBody>
      </p:sp>
      <p:sp>
        <p:nvSpPr>
          <p:cNvPr id="11" name="TextBox 10"/>
          <p:cNvSpPr txBox="1"/>
          <p:nvPr/>
        </p:nvSpPr>
        <p:spPr>
          <a:xfrm>
            <a:off x="5148064" y="1628800"/>
            <a:ext cx="1656184" cy="369332"/>
          </a:xfrm>
          <a:prstGeom prst="rect">
            <a:avLst/>
          </a:prstGeom>
          <a:noFill/>
        </p:spPr>
        <p:txBody>
          <a:bodyPr wrap="square" rtlCol="0">
            <a:spAutoFit/>
          </a:bodyPr>
          <a:lstStyle/>
          <a:p>
            <a:r>
              <a:rPr lang="en-US" sz="1800" b="1" u="sng" dirty="0" smtClean="0"/>
              <a:t>Testing</a:t>
            </a:r>
            <a:endParaRPr lang="en-US" sz="1800" b="1" u="sng" dirty="0"/>
          </a:p>
        </p:txBody>
      </p:sp>
    </p:spTree>
    <p:extLst>
      <p:ext uri="{BB962C8B-B14F-4D97-AF65-F5344CB8AC3E}">
        <p14:creationId xmlns:p14="http://schemas.microsoft.com/office/powerpoint/2010/main" val="984714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Trained Model Usage</a:t>
            </a:r>
            <a:endParaRPr lang="en-US" dirty="0"/>
          </a:p>
        </p:txBody>
      </p:sp>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The “short </a:t>
            </a:r>
            <a:r>
              <a:rPr lang="en-US" sz="1600" dirty="0"/>
              <a:t>term price </a:t>
            </a:r>
            <a:r>
              <a:rPr lang="en-US" sz="1600" dirty="0" smtClean="0"/>
              <a:t>prediction” alone probably </a:t>
            </a:r>
            <a:r>
              <a:rPr lang="en-US" sz="1600" b="1" dirty="0" smtClean="0">
                <a:solidFill>
                  <a:srgbClr val="0070C0"/>
                </a:solidFill>
              </a:rPr>
              <a:t>cannot be a profitable strategy by itself</a:t>
            </a:r>
            <a:r>
              <a:rPr lang="en-US" sz="1600" dirty="0" smtClean="0"/>
              <a:t>. However, it can be a </a:t>
            </a:r>
            <a:r>
              <a:rPr lang="en-US" sz="1600" b="1" dirty="0" smtClean="0">
                <a:solidFill>
                  <a:srgbClr val="0070C0"/>
                </a:solidFill>
              </a:rPr>
              <a:t>sub-module to improve certain aspect </a:t>
            </a:r>
            <a:r>
              <a:rPr lang="en-US" sz="1600" dirty="0" smtClean="0"/>
              <a:t>of other strategies</a:t>
            </a:r>
            <a:endParaRPr lang="en-US" sz="1600" dirty="0"/>
          </a:p>
          <a:p>
            <a:pPr marL="0" indent="0"/>
            <a:endParaRPr lang="en-US" sz="1600" b="1" u="sng" dirty="0" smtClean="0"/>
          </a:p>
          <a:p>
            <a:pPr marL="0" indent="0"/>
            <a:r>
              <a:rPr lang="en-US" sz="1600" b="1" u="sng" dirty="0" smtClean="0"/>
              <a:t>Trading Strategies – HK Warrant Follow the Super Trader</a:t>
            </a:r>
          </a:p>
          <a:p>
            <a:pPr marL="285750">
              <a:buFont typeface="Arial" panose="020B0604020202020204" pitchFamily="34" charset="0"/>
              <a:buChar char="•"/>
            </a:pPr>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dirty="0"/>
              <a:t>super user" </a:t>
            </a:r>
            <a:r>
              <a:rPr lang="en-US" sz="1600" dirty="0" smtClean="0"/>
              <a:t>trade (when a </a:t>
            </a:r>
            <a:r>
              <a:rPr lang="en-US" sz="1600" b="1" dirty="0" smtClean="0">
                <a:solidFill>
                  <a:srgbClr val="0070C0"/>
                </a:solidFill>
              </a:rPr>
              <a:t>single trade of notation </a:t>
            </a:r>
            <a:r>
              <a:rPr lang="en-US" sz="1600" dirty="0" smtClean="0"/>
              <a:t>greater than certain amount on </a:t>
            </a:r>
            <a:r>
              <a:rPr lang="en-US" sz="1600" dirty="0"/>
              <a:t>a warrant and </a:t>
            </a:r>
            <a:r>
              <a:rPr lang="en-US" sz="1600" b="1" dirty="0">
                <a:solidFill>
                  <a:srgbClr val="0070C0"/>
                </a:solidFill>
              </a:rPr>
              <a:t>ask </a:t>
            </a:r>
            <a:r>
              <a:rPr lang="en-US" sz="1600" b="1" dirty="0" smtClean="0">
                <a:solidFill>
                  <a:srgbClr val="0070C0"/>
                </a:solidFill>
              </a:rPr>
              <a:t>price move </a:t>
            </a:r>
            <a:r>
              <a:rPr lang="en-US" sz="1600" b="1" dirty="0">
                <a:solidFill>
                  <a:srgbClr val="0070C0"/>
                </a:solidFill>
              </a:rPr>
              <a:t>up</a:t>
            </a:r>
            <a:r>
              <a:rPr lang="en-US" sz="1600" dirty="0"/>
              <a:t> (&gt;= 1 tick) </a:t>
            </a:r>
            <a:r>
              <a:rPr lang="en-US" sz="1600" b="1" dirty="0">
                <a:solidFill>
                  <a:srgbClr val="0070C0"/>
                </a:solidFill>
              </a:rPr>
              <a:t>within</a:t>
            </a:r>
            <a:r>
              <a:rPr lang="en-US" sz="1600" dirty="0">
                <a:solidFill>
                  <a:srgbClr val="0070C0"/>
                </a:solidFill>
              </a:rPr>
              <a:t> </a:t>
            </a:r>
            <a:r>
              <a:rPr lang="en-US" sz="1600" dirty="0"/>
              <a:t>10ms to 5s</a:t>
            </a:r>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bid + 2 ticks &gt;= </a:t>
            </a:r>
            <a:r>
              <a:rPr lang="en-US" sz="1400" dirty="0" err="1"/>
              <a:t>avg</a:t>
            </a:r>
            <a:r>
              <a:rPr lang="en-US" sz="1400" dirty="0"/>
              <a:t> </a:t>
            </a:r>
            <a:r>
              <a:rPr lang="en-US" sz="1400" dirty="0" err="1"/>
              <a:t>px</a:t>
            </a:r>
            <a:endParaRPr lang="en-US" sz="1400" dirty="0"/>
          </a:p>
          <a:p>
            <a:pPr marL="0" indent="0"/>
            <a:endParaRPr lang="en-US" sz="1400" dirty="0" smtClean="0"/>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sp>
        <p:nvSpPr>
          <p:cNvPr id="4" name="TextBox 3"/>
          <p:cNvSpPr txBox="1"/>
          <p:nvPr/>
        </p:nvSpPr>
        <p:spPr>
          <a:xfrm>
            <a:off x="1459670" y="4926345"/>
            <a:ext cx="6928754" cy="1015663"/>
          </a:xfrm>
          <a:prstGeom prst="rect">
            <a:avLst/>
          </a:prstGeom>
          <a:noFill/>
        </p:spPr>
        <p:txBody>
          <a:bodyPr wrap="square" rtlCol="0">
            <a:spAutoFit/>
          </a:bodyPr>
          <a:lstStyle/>
          <a:p>
            <a:r>
              <a:rPr lang="en-US" sz="2000" dirty="0" smtClean="0">
                <a:solidFill>
                  <a:srgbClr val="0070C0"/>
                </a:solidFill>
              </a:rPr>
              <a:t>Improve Profit Mode: “Short Term Price Predictor” hints whether to wait a bit longer (Mid-Price Up) or shorter (Mid-Price down)</a:t>
            </a:r>
            <a:endParaRPr lang="en-US" sz="2000" dirty="0">
              <a:solidFill>
                <a:srgbClr val="0070C0"/>
              </a:solidFill>
            </a:endParaRPr>
          </a:p>
        </p:txBody>
      </p:sp>
    </p:spTree>
    <p:extLst>
      <p:ext uri="{BB962C8B-B14F-4D97-AF65-F5344CB8AC3E}">
        <p14:creationId xmlns:p14="http://schemas.microsoft.com/office/powerpoint/2010/main" val="42631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Decision </a:t>
            </a:r>
            <a:r>
              <a:rPr lang="en-US" dirty="0"/>
              <a:t>Tree</a:t>
            </a:r>
          </a:p>
        </p:txBody>
      </p:sp>
      <p:sp>
        <p:nvSpPr>
          <p:cNvPr id="2" name="AutoShape 2" descr="decision tree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ecision tree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ecision tree的圖片搜尋結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ecision tree的圖片搜尋結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https://cdn-images-1.medium.com/max/800/1*S10T4ah3_JqdQ-eY6Hau0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548105"/>
            <a:ext cx="5110200" cy="28169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res.cloudinary.com/dyd911kmh/image/upload/f_auto,q_auto:best/v1545934190/2_btay8n.png"/>
          <p:cNvPicPr>
            <a:picLocks noChangeAspect="1" noChangeArrowheads="1"/>
          </p:cNvPicPr>
          <p:nvPr/>
        </p:nvPicPr>
        <p:blipFill rotWithShape="1">
          <a:blip r:embed="rId3">
            <a:extLst>
              <a:ext uri="{28A0092B-C50C-407E-A947-70E740481C1C}">
                <a14:useLocalDpi xmlns:a14="http://schemas.microsoft.com/office/drawing/2010/main" val="0"/>
              </a:ext>
            </a:extLst>
          </a:blip>
          <a:srcRect l="34787" t="1919" r="2477" b="44168"/>
          <a:stretch/>
        </p:blipFill>
        <p:spPr bwMode="auto">
          <a:xfrm>
            <a:off x="1187624" y="4365088"/>
            <a:ext cx="5558878" cy="20162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691680" y="4603775"/>
            <a:ext cx="3384376" cy="769441"/>
          </a:xfrm>
          <a:prstGeom prst="rect">
            <a:avLst/>
          </a:prstGeom>
          <a:noFill/>
        </p:spPr>
        <p:txBody>
          <a:bodyPr wrap="square" rtlCol="0">
            <a:spAutoFit/>
          </a:bodyPr>
          <a:lstStyle/>
          <a:p>
            <a:r>
              <a:rPr lang="en-US" sz="1200" dirty="0" smtClean="0"/>
              <a:t>ASM: Attribute </a:t>
            </a:r>
            <a:r>
              <a:rPr lang="en-US" sz="1200" dirty="0"/>
              <a:t>Selection </a:t>
            </a:r>
            <a:r>
              <a:rPr lang="en-US" sz="1200" dirty="0" smtClean="0"/>
              <a:t>Measures</a:t>
            </a:r>
            <a:endParaRPr lang="en-US" sz="1200" dirty="0"/>
          </a:p>
          <a:p>
            <a:endParaRPr lang="en-US" sz="1600" dirty="0" smtClean="0"/>
          </a:p>
          <a:p>
            <a:pPr>
              <a:buFont typeface="Arial" panose="020B0604020202020204" pitchFamily="34" charset="0"/>
              <a:buChar char="•"/>
            </a:pPr>
            <a:endParaRPr lang="en-US" sz="1600" dirty="0"/>
          </a:p>
        </p:txBody>
      </p:sp>
    </p:spTree>
    <p:extLst>
      <p:ext uri="{BB962C8B-B14F-4D97-AF65-F5344CB8AC3E}">
        <p14:creationId xmlns:p14="http://schemas.microsoft.com/office/powerpoint/2010/main" val="40336811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a:t>
            </a:r>
            <a:r>
              <a:rPr lang="en-US" dirty="0" smtClean="0"/>
              <a:t>) </a:t>
            </a:r>
            <a:endParaRPr lang="en-US" dirty="0"/>
          </a:p>
        </p:txBody>
      </p:sp>
      <p:sp>
        <p:nvSpPr>
          <p:cNvPr id="7" name="Content Placeholder 1"/>
          <p:cNvSpPr txBox="1">
            <a:spLocks/>
          </p:cNvSpPr>
          <p:nvPr/>
        </p:nvSpPr>
        <p:spPr>
          <a:xfrm>
            <a:off x="395536" y="1700808"/>
            <a:ext cx="50405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A classifier </a:t>
            </a:r>
            <a:r>
              <a:rPr lang="en-US" sz="1800" dirty="0"/>
              <a:t>formally defined by a separating </a:t>
            </a:r>
            <a:r>
              <a:rPr lang="en-US" sz="1800" b="1" dirty="0">
                <a:solidFill>
                  <a:srgbClr val="0070C0"/>
                </a:solidFill>
              </a:rPr>
              <a:t>hyperplane</a:t>
            </a:r>
            <a:r>
              <a:rPr lang="en-US" sz="1800" dirty="0"/>
              <a:t>. </a:t>
            </a:r>
            <a:endParaRPr lang="en-US" sz="1800" dirty="0" smtClean="0"/>
          </a:p>
          <a:p>
            <a:endParaRPr lang="en-US" sz="1800" dirty="0"/>
          </a:p>
          <a:p>
            <a:r>
              <a:rPr lang="en-US" sz="1800" dirty="0" smtClean="0"/>
              <a:t>	The goal is to find </a:t>
            </a:r>
            <a:r>
              <a:rPr lang="en-US" sz="1800" dirty="0"/>
              <a:t>the hyperplane that gives the </a:t>
            </a:r>
            <a:r>
              <a:rPr lang="en-US" sz="1800" b="1" dirty="0">
                <a:solidFill>
                  <a:srgbClr val="0070C0"/>
                </a:solidFill>
              </a:rPr>
              <a:t>largest minimum distance to the training examples</a:t>
            </a:r>
            <a:r>
              <a:rPr lang="en-US" sz="1800" dirty="0"/>
              <a:t>. </a:t>
            </a:r>
            <a:r>
              <a:rPr lang="en-US" sz="1800" dirty="0" smtClean="0"/>
              <a:t>Therefore</a:t>
            </a:r>
            <a:r>
              <a:rPr lang="en-US" sz="1800" dirty="0"/>
              <a:t>, the optimal separating hyperplane </a:t>
            </a:r>
            <a:r>
              <a:rPr lang="en-US" sz="1800" i="1" dirty="0"/>
              <a:t>maximizes</a:t>
            </a:r>
            <a:r>
              <a:rPr lang="en-US" sz="1800" dirty="0"/>
              <a:t> the margin of the training </a:t>
            </a:r>
            <a:r>
              <a:rPr lang="en-US" sz="1800" dirty="0" smtClean="0"/>
              <a:t>data</a:t>
            </a:r>
            <a:r>
              <a:rPr lang="en-US" sz="1800" dirty="0"/>
              <a:t> </a:t>
            </a:r>
            <a:r>
              <a:rPr lang="en-US" sz="1800" dirty="0" smtClean="0"/>
              <a:t>(those data points in solid color that formed the maximum margin are the </a:t>
            </a:r>
            <a:r>
              <a:rPr lang="en-US" sz="1800" b="1" dirty="0" smtClean="0">
                <a:solidFill>
                  <a:srgbClr val="0070C0"/>
                </a:solidFill>
              </a:rPr>
              <a:t>support vectors</a:t>
            </a:r>
            <a:r>
              <a:rPr lang="en-US" sz="1800" dirty="0" smtClean="0"/>
              <a:t>)</a:t>
            </a:r>
            <a:endParaRPr lang="en-US" sz="1800" dirty="0"/>
          </a:p>
          <a:p>
            <a:endParaRPr lang="en-US" sz="1800" dirty="0" smtClean="0"/>
          </a:p>
          <a:p>
            <a:pPr lvl="1"/>
            <a:r>
              <a:rPr lang="en-US" sz="1600" dirty="0" smtClean="0">
                <a:hlinkClick r:id="rId2"/>
              </a:rPr>
              <a:t>YouTube: SVM separate complex dataset</a:t>
            </a:r>
            <a:endParaRPr lang="en-US" sz="1400" dirty="0"/>
          </a:p>
          <a:p>
            <a:endParaRPr lang="en-US" sz="1800" dirty="0"/>
          </a:p>
        </p:txBody>
      </p:sp>
      <p:pic>
        <p:nvPicPr>
          <p:cNvPr id="12290" name="Picture 2" descr="The Optimal hyperpla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204864"/>
            <a:ext cx="3576072" cy="3528392"/>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611560" y="4869160"/>
            <a:ext cx="504056"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438510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to </a:t>
            </a:r>
            <a:r>
              <a:rPr lang="en-US" sz="1600" b="1" dirty="0" smtClean="0">
                <a:solidFill>
                  <a:srgbClr val="0070C0"/>
                </a:solidFill>
              </a:rPr>
              <a:t>higher dimension </a:t>
            </a:r>
            <a:r>
              <a:rPr lang="en-US" sz="1600" dirty="0" smtClean="0"/>
              <a:t>space</a:t>
            </a:r>
            <a:endParaRPr lang="en-US" sz="1600" dirty="0" smtClean="0">
              <a:hlinkClick r:id=""/>
            </a:endParaRPr>
          </a:p>
          <a:p>
            <a:endParaRPr lang="en-US" sz="2700" dirty="0"/>
          </a:p>
        </p:txBody>
      </p:sp>
      <p:pic>
        <p:nvPicPr>
          <p:cNvPr id="14338" name="Picture 2" descr="support vector machin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852936"/>
            <a:ext cx="5089050" cy="284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6654" y="5733256"/>
            <a:ext cx="6840760" cy="369332"/>
          </a:xfrm>
          <a:prstGeom prst="rect">
            <a:avLst/>
          </a:prstGeom>
          <a:noFill/>
        </p:spPr>
        <p:txBody>
          <a:bodyPr wrap="square" rtlCol="0">
            <a:spAutoFit/>
          </a:bodyPr>
          <a:lstStyle/>
          <a:p>
            <a:r>
              <a:rPr lang="en-US" sz="1800" i="1" dirty="0" smtClean="0">
                <a:solidFill>
                  <a:srgbClr val="00B050"/>
                </a:solidFill>
              </a:rPr>
              <a:t>(Notes: Statistical significance, Curse of Dimensionality)</a:t>
            </a:r>
            <a:endParaRPr lang="en-US" sz="1800" i="1" dirty="0">
              <a:solidFill>
                <a:srgbClr val="00B050"/>
              </a:solidFill>
            </a:endParaRPr>
          </a:p>
        </p:txBody>
      </p:sp>
    </p:spTree>
    <p:extLst>
      <p:ext uri="{BB962C8B-B14F-4D97-AF65-F5344CB8AC3E}">
        <p14:creationId xmlns:p14="http://schemas.microsoft.com/office/powerpoint/2010/main" val="25126847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a:t>
            </a:r>
            <a:r>
              <a:rPr lang="en-US" sz="1600" dirty="0"/>
              <a:t>to </a:t>
            </a:r>
            <a:r>
              <a:rPr lang="en-US" sz="1600" b="1" dirty="0" smtClean="0">
                <a:solidFill>
                  <a:srgbClr val="0070C0"/>
                </a:solidFill>
              </a:rPr>
              <a:t>another co-ordinate </a:t>
            </a:r>
            <a:r>
              <a:rPr lang="en-US" sz="1600" dirty="0" smtClean="0"/>
              <a:t>space</a:t>
            </a:r>
            <a:endParaRPr lang="en-US" sz="1600" dirty="0">
              <a:hlinkClick r:id="rId2"/>
            </a:endParaRPr>
          </a:p>
          <a:p>
            <a:pPr marL="0" indent="0"/>
            <a:r>
              <a:rPr lang="en-US" sz="1800" b="1" dirty="0" smtClean="0">
                <a:solidFill>
                  <a:srgbClr val="0070C0"/>
                </a:solidFill>
              </a:rPr>
              <a:t> </a:t>
            </a:r>
          </a:p>
          <a:p>
            <a:endParaRPr lang="en-US" sz="27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544284"/>
            <a:ext cx="3024336" cy="3837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578546"/>
            <a:ext cx="3024336" cy="3596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bwMode="auto">
          <a:xfrm>
            <a:off x="3995936" y="4051378"/>
            <a:ext cx="792088" cy="60175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3722810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Dataset – Training, Validation and Testing</a:t>
            </a:r>
            <a:endParaRPr lang="en-US" dirty="0"/>
          </a:p>
        </p:txBody>
      </p:sp>
      <p:sp>
        <p:nvSpPr>
          <p:cNvPr id="7" name="Content Placeholder 1"/>
          <p:cNvSpPr txBox="1">
            <a:spLocks/>
          </p:cNvSpPr>
          <p:nvPr/>
        </p:nvSpPr>
        <p:spPr>
          <a:xfrm>
            <a:off x="307926" y="3933056"/>
            <a:ext cx="8640960" cy="223224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457200">
              <a:lnSpc>
                <a:spcPct val="150000"/>
              </a:lnSpc>
              <a:buClrTx/>
              <a:buFont typeface="Arial" panose="020B0604020202020204" pitchFamily="34" charset="0"/>
              <a:buChar char="•"/>
            </a:pPr>
            <a:r>
              <a:rPr lang="en-US" sz="1800" b="1" dirty="0" smtClean="0"/>
              <a:t>Training Set</a:t>
            </a:r>
            <a:r>
              <a:rPr lang="en-US" sz="1800" dirty="0" smtClean="0"/>
              <a:t>: </a:t>
            </a:r>
            <a:r>
              <a:rPr lang="en-US" sz="1600" dirty="0"/>
              <a:t>the labelled data </a:t>
            </a:r>
            <a:r>
              <a:rPr lang="en-US" sz="1600" b="1" dirty="0">
                <a:solidFill>
                  <a:srgbClr val="0070C0"/>
                </a:solidFill>
              </a:rPr>
              <a:t>used to train </a:t>
            </a:r>
            <a:r>
              <a:rPr lang="en-US" sz="1600" dirty="0"/>
              <a:t>the underlying </a:t>
            </a:r>
            <a:r>
              <a:rPr lang="en-US" sz="1600" dirty="0" smtClean="0"/>
              <a:t>model</a:t>
            </a:r>
            <a:endParaRPr lang="en-US" sz="1600" dirty="0"/>
          </a:p>
          <a:p>
            <a:pPr marL="857250" lvl="1" indent="-457200">
              <a:lnSpc>
                <a:spcPct val="150000"/>
              </a:lnSpc>
              <a:buFont typeface="Arial" panose="020B0604020202020204" pitchFamily="34" charset="0"/>
              <a:buChar char="•"/>
            </a:pPr>
            <a:r>
              <a:rPr lang="en-US" sz="1600" b="1" dirty="0" smtClean="0"/>
              <a:t>Validation Set</a:t>
            </a:r>
            <a:r>
              <a:rPr lang="en-US" sz="1600" dirty="0" smtClean="0"/>
              <a:t>: set aside examples to </a:t>
            </a:r>
            <a:r>
              <a:rPr lang="en-US" sz="1600" b="1" dirty="0">
                <a:solidFill>
                  <a:srgbClr val="0070C0"/>
                </a:solidFill>
              </a:rPr>
              <a:t>tune the hyper-parameters</a:t>
            </a:r>
            <a:endParaRPr lang="en-US" sz="1600" dirty="0"/>
          </a:p>
          <a:p>
            <a:pPr marL="457200" indent="-457200">
              <a:lnSpc>
                <a:spcPct val="150000"/>
              </a:lnSpc>
              <a:buFont typeface="Arial" panose="020B0604020202020204" pitchFamily="34" charset="0"/>
              <a:buChar char="•"/>
            </a:pPr>
            <a:r>
              <a:rPr lang="en-US" sz="1800" b="1" dirty="0" smtClean="0"/>
              <a:t>Test Set</a:t>
            </a:r>
            <a:r>
              <a:rPr lang="en-US" sz="1800" dirty="0" smtClean="0"/>
              <a:t>: </a:t>
            </a:r>
            <a:r>
              <a:rPr lang="en-US" sz="1600" dirty="0"/>
              <a:t>the data set </a:t>
            </a:r>
            <a:r>
              <a:rPr lang="en-US" sz="1600" b="1" dirty="0">
                <a:solidFill>
                  <a:srgbClr val="0070C0"/>
                </a:solidFill>
              </a:rPr>
              <a:t>not seen </a:t>
            </a:r>
            <a:r>
              <a:rPr lang="en-US" sz="1600" dirty="0"/>
              <a:t>by the model </a:t>
            </a:r>
            <a:r>
              <a:rPr lang="en-US" sz="1600" dirty="0" smtClean="0"/>
              <a:t>training and </a:t>
            </a:r>
            <a:r>
              <a:rPr lang="en-US" sz="1600" dirty="0"/>
              <a:t>used only to assess the performance of a fully-trained </a:t>
            </a:r>
            <a:r>
              <a:rPr lang="en-US" sz="1600" dirty="0" smtClean="0"/>
              <a:t>model</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smtClean="0"/>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pic>
        <p:nvPicPr>
          <p:cNvPr id="1034" name="Picture 10" descr="「test validation test」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61333"/>
          <a:stretch/>
        </p:blipFill>
        <p:spPr bwMode="auto">
          <a:xfrm>
            <a:off x="2123728" y="2348880"/>
            <a:ext cx="4727948" cy="9847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05412" y="1830015"/>
            <a:ext cx="1654620" cy="461665"/>
          </a:xfrm>
          <a:prstGeom prst="rect">
            <a:avLst/>
          </a:prstGeom>
          <a:noFill/>
        </p:spPr>
        <p:txBody>
          <a:bodyPr wrap="none" rtlCol="0">
            <a:spAutoFit/>
          </a:bodyPr>
          <a:lstStyle/>
          <a:p>
            <a:r>
              <a:rPr lang="en-US" b="1" dirty="0"/>
              <a:t>In-Sample</a:t>
            </a:r>
            <a:endParaRPr lang="en-US" dirty="0"/>
          </a:p>
        </p:txBody>
      </p:sp>
    </p:spTree>
    <p:extLst>
      <p:ext uri="{BB962C8B-B14F-4D97-AF65-F5344CB8AC3E}">
        <p14:creationId xmlns:p14="http://schemas.microsoft.com/office/powerpoint/2010/main" val="39351741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pic>
        <p:nvPicPr>
          <p:cNvPr id="2050" name="Picture 2" descr="T:\gDrive\HKUSpace\Executive Certificate in Big Data, A.I. and Investing\boardGamesStep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32856"/>
            <a:ext cx="7202944" cy="33664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43609" y="5642664"/>
            <a:ext cx="7056784" cy="738664"/>
          </a:xfrm>
          <a:prstGeom prst="rect">
            <a:avLst/>
          </a:prstGeom>
          <a:noFill/>
        </p:spPr>
        <p:txBody>
          <a:bodyPr wrap="square" rtlCol="0">
            <a:spAutoFit/>
          </a:bodyPr>
          <a:lstStyle/>
          <a:p>
            <a:r>
              <a:rPr lang="en-US" sz="1400" b="1" dirty="0"/>
              <a:t>Key Points</a:t>
            </a:r>
            <a:r>
              <a:rPr lang="en-US" sz="1400" dirty="0"/>
              <a:t>: </a:t>
            </a:r>
            <a:r>
              <a:rPr lang="en-US" sz="1400" b="1" dirty="0">
                <a:solidFill>
                  <a:srgbClr val="0070C0"/>
                </a:solidFill>
              </a:rPr>
              <a:t>State-Space</a:t>
            </a:r>
            <a:r>
              <a:rPr lang="en-US" sz="1400" dirty="0"/>
              <a:t> (Complete Information and deterministic), </a:t>
            </a:r>
            <a:r>
              <a:rPr lang="en-US" sz="1400" b="1" dirty="0">
                <a:solidFill>
                  <a:srgbClr val="0070C0"/>
                </a:solidFill>
              </a:rPr>
              <a:t>Search Tree </a:t>
            </a:r>
            <a:r>
              <a:rPr lang="en-US" sz="1400" dirty="0"/>
              <a:t>(Brute-force, Heuristic, Adversarial), </a:t>
            </a:r>
            <a:r>
              <a:rPr lang="en-US" sz="1400" b="1" dirty="0">
                <a:solidFill>
                  <a:srgbClr val="0070C0"/>
                </a:solidFill>
              </a:rPr>
              <a:t>Goal</a:t>
            </a:r>
            <a:r>
              <a:rPr lang="en-US" sz="1400" dirty="0"/>
              <a:t> (Score, Weighting)</a:t>
            </a:r>
          </a:p>
          <a:p>
            <a:endParaRPr lang="en-US" sz="1400" dirty="0"/>
          </a:p>
        </p:txBody>
      </p:sp>
    </p:spTree>
    <p:extLst>
      <p:ext uri="{BB962C8B-B14F-4D97-AF65-F5344CB8AC3E}">
        <p14:creationId xmlns:p14="http://schemas.microsoft.com/office/powerpoint/2010/main" val="1669136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Dataset – Training, Validation and Testing</a:t>
            </a:r>
          </a:p>
        </p:txBody>
      </p:sp>
      <p:sp>
        <p:nvSpPr>
          <p:cNvPr id="7" name="Content Placeholder 1"/>
          <p:cNvSpPr txBox="1">
            <a:spLocks/>
          </p:cNvSpPr>
          <p:nvPr/>
        </p:nvSpPr>
        <p:spPr>
          <a:xfrm>
            <a:off x="431540" y="1700808"/>
            <a:ext cx="76688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lvl="1" indent="0">
              <a:buNone/>
            </a:pPr>
            <a:r>
              <a:rPr lang="en-US" sz="2400" b="1" u="sng" dirty="0" smtClean="0"/>
              <a:t>Validation Set</a:t>
            </a:r>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pic>
        <p:nvPicPr>
          <p:cNvPr id="1026" name="Picture 2" descr="https://scikit-learn.org/stable/_images/grid_search_cross_valida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l="8577" t="28803" r="29138" b="9182"/>
          <a:stretch/>
        </p:blipFill>
        <p:spPr bwMode="auto">
          <a:xfrm>
            <a:off x="4644008" y="2204864"/>
            <a:ext cx="3307631" cy="2281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ld out validation」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t="68559" r="45982" b="5170"/>
          <a:stretch/>
        </p:blipFill>
        <p:spPr bwMode="auto">
          <a:xfrm>
            <a:off x="899592" y="2852936"/>
            <a:ext cx="3024337" cy="4742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99592" y="3645024"/>
            <a:ext cx="3096344" cy="1323439"/>
          </a:xfrm>
          <a:prstGeom prst="rect">
            <a:avLst/>
          </a:prstGeom>
          <a:noFill/>
        </p:spPr>
        <p:txBody>
          <a:bodyPr wrap="square" rtlCol="0">
            <a:spAutoFit/>
          </a:bodyPr>
          <a:lstStyle/>
          <a:p>
            <a:pPr marL="0" lvl="2"/>
            <a:r>
              <a:rPr lang="en-US" sz="1400" b="1" dirty="0"/>
              <a:t>Holdout Validation</a:t>
            </a:r>
            <a:r>
              <a:rPr lang="en-US" sz="1400" dirty="0"/>
              <a:t>: </a:t>
            </a:r>
            <a:r>
              <a:rPr lang="en-US" sz="1400" b="1" dirty="0">
                <a:solidFill>
                  <a:srgbClr val="0070C0"/>
                </a:solidFill>
              </a:rPr>
              <a:t>reserve certain % of the training data as validation set</a:t>
            </a:r>
            <a:r>
              <a:rPr lang="en-US" sz="1400" dirty="0"/>
              <a:t>. Recommend for </a:t>
            </a:r>
            <a:r>
              <a:rPr lang="en-US" sz="1400" b="1" dirty="0">
                <a:solidFill>
                  <a:srgbClr val="0070C0"/>
                </a:solidFill>
              </a:rPr>
              <a:t>large data sets</a:t>
            </a:r>
            <a:r>
              <a:rPr lang="en-US" sz="1400" dirty="0"/>
              <a:t>.</a:t>
            </a:r>
          </a:p>
          <a:p>
            <a:endParaRPr lang="en-US" dirty="0"/>
          </a:p>
        </p:txBody>
      </p:sp>
      <p:sp>
        <p:nvSpPr>
          <p:cNvPr id="4" name="TextBox 3"/>
          <p:cNvSpPr txBox="1"/>
          <p:nvPr/>
        </p:nvSpPr>
        <p:spPr>
          <a:xfrm>
            <a:off x="4644008" y="4653136"/>
            <a:ext cx="3744416" cy="1754326"/>
          </a:xfrm>
          <a:prstGeom prst="rect">
            <a:avLst/>
          </a:prstGeom>
          <a:noFill/>
        </p:spPr>
        <p:txBody>
          <a:bodyPr wrap="square" rtlCol="0">
            <a:spAutoFit/>
          </a:bodyPr>
          <a:lstStyle/>
          <a:p>
            <a:pPr marL="0" lvl="2"/>
            <a:r>
              <a:rPr lang="en-US" sz="1400" b="1" dirty="0"/>
              <a:t>Cross Validation</a:t>
            </a:r>
            <a:r>
              <a:rPr lang="en-US" sz="1400" dirty="0"/>
              <a:t>: </a:t>
            </a:r>
            <a:r>
              <a:rPr lang="en-US" sz="1400" b="1" dirty="0">
                <a:solidFill>
                  <a:srgbClr val="0070C0"/>
                </a:solidFill>
              </a:rPr>
              <a:t>partition the data set to n-fold</a:t>
            </a:r>
            <a:r>
              <a:rPr lang="en-US" sz="1400" dirty="0"/>
              <a:t>. </a:t>
            </a:r>
            <a:r>
              <a:rPr lang="en-US" sz="1400" dirty="0" smtClean="0"/>
              <a:t>Trains </a:t>
            </a:r>
            <a:r>
              <a:rPr lang="en-US" sz="1400" dirty="0"/>
              <a:t>a model using the </a:t>
            </a:r>
            <a:r>
              <a:rPr lang="en-US" sz="1400" b="1" dirty="0">
                <a:solidFill>
                  <a:srgbClr val="0070C0"/>
                </a:solidFill>
              </a:rPr>
              <a:t>out-of-fold observations</a:t>
            </a:r>
            <a:r>
              <a:rPr lang="en-US" sz="1400" dirty="0"/>
              <a:t>. Assesses model performance using </a:t>
            </a:r>
            <a:r>
              <a:rPr lang="en-US" sz="1400" b="1" dirty="0">
                <a:solidFill>
                  <a:srgbClr val="0070C0"/>
                </a:solidFill>
              </a:rPr>
              <a:t>in-fold data </a:t>
            </a:r>
            <a:r>
              <a:rPr lang="en-US" sz="1400" dirty="0"/>
              <a:t>and calculates the average test </a:t>
            </a:r>
            <a:r>
              <a:rPr lang="en-US" sz="1400" dirty="0" smtClean="0"/>
              <a:t>error. </a:t>
            </a:r>
            <a:r>
              <a:rPr lang="en-US" sz="1400" dirty="0"/>
              <a:t>Recommend for</a:t>
            </a:r>
            <a:r>
              <a:rPr lang="en-US" sz="1400" b="1" dirty="0">
                <a:solidFill>
                  <a:srgbClr val="0070C0"/>
                </a:solidFill>
              </a:rPr>
              <a:t> small data sets</a:t>
            </a:r>
            <a:r>
              <a:rPr lang="en-US" sz="1400" dirty="0"/>
              <a:t>.</a:t>
            </a:r>
          </a:p>
          <a:p>
            <a:endParaRPr lang="en-US" dirty="0"/>
          </a:p>
        </p:txBody>
      </p:sp>
    </p:spTree>
    <p:extLst>
      <p:ext uri="{BB962C8B-B14F-4D97-AF65-F5344CB8AC3E}">
        <p14:creationId xmlns:p14="http://schemas.microsoft.com/office/powerpoint/2010/main" val="5414439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Performance - </a:t>
            </a:r>
            <a:r>
              <a:rPr lang="en-US" dirty="0"/>
              <a:t>Confusion </a:t>
            </a:r>
            <a:r>
              <a:rPr lang="en-US" dirty="0" smtClean="0"/>
              <a:t>Matrix</a:t>
            </a:r>
            <a:endParaRPr lang="en-US" dirty="0"/>
          </a:p>
        </p:txBody>
      </p:sp>
      <p:sp>
        <p:nvSpPr>
          <p:cNvPr id="7" name="Content Placeholder 1"/>
          <p:cNvSpPr txBox="1">
            <a:spLocks/>
          </p:cNvSpPr>
          <p:nvPr/>
        </p:nvSpPr>
        <p:spPr>
          <a:xfrm>
            <a:off x="395536" y="1700808"/>
            <a:ext cx="44644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False Positive</a:t>
            </a:r>
            <a:r>
              <a:rPr lang="en-US" sz="1800" dirty="0" smtClean="0"/>
              <a:t>: indicates </a:t>
            </a:r>
            <a:r>
              <a:rPr lang="en-US" sz="1800" dirty="0"/>
              <a:t>a given condition exists, when it does not. </a:t>
            </a:r>
            <a:r>
              <a:rPr lang="en-US" sz="1800" b="1" dirty="0" smtClean="0">
                <a:solidFill>
                  <a:srgbClr val="0070C0"/>
                </a:solidFill>
              </a:rPr>
              <a:t>Type </a:t>
            </a:r>
            <a:r>
              <a:rPr lang="en-US" sz="1800" b="1" dirty="0">
                <a:solidFill>
                  <a:srgbClr val="0070C0"/>
                </a:solidFill>
              </a:rPr>
              <a:t>I error</a:t>
            </a:r>
            <a:r>
              <a:rPr lang="en-US" sz="1800" dirty="0"/>
              <a:t> where the test is checking a single condition, and </a:t>
            </a:r>
            <a:r>
              <a:rPr lang="en-US" sz="1800" b="1" dirty="0">
                <a:solidFill>
                  <a:srgbClr val="0070C0"/>
                </a:solidFill>
              </a:rPr>
              <a:t>wrongly gives an affirmative (positive) decision</a:t>
            </a:r>
            <a:r>
              <a:rPr lang="en-US" sz="1800" dirty="0" smtClean="0"/>
              <a:t>.</a:t>
            </a:r>
          </a:p>
          <a:p>
            <a:endParaRPr lang="en-US" sz="1800" dirty="0"/>
          </a:p>
          <a:p>
            <a:r>
              <a:rPr lang="en-US" sz="1800" b="1" dirty="0" smtClean="0"/>
              <a:t>False Negative</a:t>
            </a:r>
            <a:r>
              <a:rPr lang="en-US" sz="1800" dirty="0" smtClean="0"/>
              <a:t>: that </a:t>
            </a:r>
            <a:r>
              <a:rPr lang="en-US" sz="1800" dirty="0"/>
              <a:t>indicates that a condition does not hold, while in fact it does. </a:t>
            </a:r>
            <a:r>
              <a:rPr lang="en-US" sz="1800" b="1" dirty="0" smtClean="0">
                <a:solidFill>
                  <a:srgbClr val="0070C0"/>
                </a:solidFill>
              </a:rPr>
              <a:t>Type </a:t>
            </a:r>
            <a:r>
              <a:rPr lang="en-US" sz="1800" b="1" dirty="0">
                <a:solidFill>
                  <a:srgbClr val="0070C0"/>
                </a:solidFill>
              </a:rPr>
              <a:t>II error </a:t>
            </a:r>
            <a:r>
              <a:rPr lang="en-US" sz="1800" dirty="0"/>
              <a:t>occurring in a test where a single condition is checked for and the result of the test is </a:t>
            </a:r>
            <a:r>
              <a:rPr lang="en-US" sz="1800" b="1" dirty="0">
                <a:solidFill>
                  <a:srgbClr val="0070C0"/>
                </a:solidFill>
              </a:rPr>
              <a:t>erroneously that the condition is </a:t>
            </a:r>
            <a:r>
              <a:rPr lang="en-US" sz="1800" b="1" dirty="0" smtClean="0">
                <a:solidFill>
                  <a:srgbClr val="0070C0"/>
                </a:solidFill>
              </a:rPr>
              <a:t>absent</a:t>
            </a:r>
            <a:r>
              <a:rPr lang="en-US" sz="1800" dirty="0" smtClean="0"/>
              <a:t>.</a:t>
            </a:r>
          </a:p>
          <a:p>
            <a:endParaRPr lang="en-US" sz="1800" dirty="0" smtClean="0"/>
          </a:p>
          <a:p>
            <a:endParaRPr lang="en-US" sz="1800" dirty="0"/>
          </a:p>
        </p:txBody>
      </p:sp>
      <p:pic>
        <p:nvPicPr>
          <p:cNvPr id="4" name="Picture 3" descr="Classification Learner - Confusion Matrix"/>
          <p:cNvPicPr>
            <a:picLocks noChangeAspect="1"/>
          </p:cNvPicPr>
          <p:nvPr/>
        </p:nvPicPr>
        <p:blipFill rotWithShape="1">
          <a:blip r:embed="rId2">
            <a:extLst>
              <a:ext uri="{28A0092B-C50C-407E-A947-70E740481C1C}">
                <a14:useLocalDpi xmlns:a14="http://schemas.microsoft.com/office/drawing/2010/main" val="0"/>
              </a:ext>
            </a:extLst>
          </a:blip>
          <a:srcRect l="37812" t="20402" r="29271" b="4151"/>
          <a:stretch/>
        </p:blipFill>
        <p:spPr>
          <a:xfrm>
            <a:off x="5003998" y="1643311"/>
            <a:ext cx="3744416" cy="4621271"/>
          </a:xfrm>
          <a:prstGeom prst="rect">
            <a:avLst/>
          </a:prstGeom>
        </p:spPr>
      </p:pic>
    </p:spTree>
    <p:extLst>
      <p:ext uri="{BB962C8B-B14F-4D97-AF65-F5344CB8AC3E}">
        <p14:creationId xmlns:p14="http://schemas.microsoft.com/office/powerpoint/2010/main" val="36526229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Performance – Type I &amp; II Errors</a:t>
            </a:r>
            <a:endParaRPr lang="en-US" dirty="0"/>
          </a:p>
        </p:txBody>
      </p:sp>
      <p:pic>
        <p:nvPicPr>
          <p:cNvPr id="2050" name="Picture 2" descr="http://mgto.org/wp-content/uploads/img_589efe1db87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5479554" cy="43441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12160" y="2492896"/>
            <a:ext cx="2592288" cy="2431435"/>
          </a:xfrm>
          <a:prstGeom prst="rect">
            <a:avLst/>
          </a:prstGeom>
          <a:noFill/>
        </p:spPr>
        <p:txBody>
          <a:bodyPr wrap="square" rtlCol="0">
            <a:spAutoFit/>
          </a:bodyPr>
          <a:lstStyle/>
          <a:p>
            <a:r>
              <a:rPr lang="en-US" u="sng" dirty="0" smtClean="0"/>
              <a:t>Discussion</a:t>
            </a:r>
          </a:p>
          <a:p>
            <a:r>
              <a:rPr lang="en-US" sz="2000" dirty="0" smtClean="0"/>
              <a:t>Production Support </a:t>
            </a:r>
          </a:p>
          <a:p>
            <a:r>
              <a:rPr lang="en-US" sz="2000" dirty="0" smtClean="0"/>
              <a:t>Vs</a:t>
            </a:r>
          </a:p>
          <a:p>
            <a:r>
              <a:rPr lang="en-US" sz="2000" dirty="0" smtClean="0"/>
              <a:t>Email Spam</a:t>
            </a:r>
          </a:p>
          <a:p>
            <a:endParaRPr lang="en-US" sz="2000" dirty="0"/>
          </a:p>
          <a:p>
            <a:r>
              <a:rPr lang="en-US" dirty="0" smtClean="0">
                <a:solidFill>
                  <a:srgbClr val="0070C0"/>
                </a:solidFill>
              </a:rPr>
              <a:t>How about Legal and Law?</a:t>
            </a:r>
            <a:endParaRPr lang="en-US" dirty="0">
              <a:solidFill>
                <a:srgbClr val="0070C0"/>
              </a:solidFill>
            </a:endParaRPr>
          </a:p>
        </p:txBody>
      </p:sp>
    </p:spTree>
    <p:extLst>
      <p:ext uri="{BB962C8B-B14F-4D97-AF65-F5344CB8AC3E}">
        <p14:creationId xmlns:p14="http://schemas.microsoft.com/office/powerpoint/2010/main" val="12811827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Performance - ROC </a:t>
            </a:r>
            <a:r>
              <a:rPr lang="en-US" dirty="0" smtClean="0"/>
              <a:t>curve</a:t>
            </a:r>
            <a:endParaRPr lang="en-US" dirty="0"/>
          </a:p>
        </p:txBody>
      </p:sp>
      <p:sp>
        <p:nvSpPr>
          <p:cNvPr id="7" name="Content Placeholder 1"/>
          <p:cNvSpPr txBox="1">
            <a:spLocks/>
          </p:cNvSpPr>
          <p:nvPr/>
        </p:nvSpPr>
        <p:spPr>
          <a:xfrm>
            <a:off x="395536" y="1700808"/>
            <a:ext cx="396044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Receiver Operating Characteristic (ROC) curve: </a:t>
            </a:r>
            <a:r>
              <a:rPr lang="en-US" sz="1800" dirty="0" smtClean="0"/>
              <a:t>plots </a:t>
            </a:r>
            <a:r>
              <a:rPr lang="en-US" sz="1800" dirty="0"/>
              <a:t>the </a:t>
            </a:r>
            <a:r>
              <a:rPr lang="en-US" sz="1800" b="1" dirty="0">
                <a:solidFill>
                  <a:srgbClr val="0070C0"/>
                </a:solidFill>
              </a:rPr>
              <a:t>true positive rate </a:t>
            </a:r>
            <a:r>
              <a:rPr lang="en-US" sz="1800" b="1" dirty="0" smtClean="0">
                <a:solidFill>
                  <a:srgbClr val="0070C0"/>
                </a:solidFill>
              </a:rPr>
              <a:t>against </a:t>
            </a:r>
            <a:r>
              <a:rPr lang="en-US" sz="1800" b="1" dirty="0">
                <a:solidFill>
                  <a:srgbClr val="0070C0"/>
                </a:solidFill>
              </a:rPr>
              <a:t>the false positive rate</a:t>
            </a:r>
            <a:r>
              <a:rPr lang="en-US" sz="1800" dirty="0"/>
              <a:t> </a:t>
            </a:r>
            <a:r>
              <a:rPr lang="en-US" sz="1800" dirty="0" smtClean="0"/>
              <a:t>at </a:t>
            </a:r>
            <a:r>
              <a:rPr lang="en-US" sz="1800" dirty="0"/>
              <a:t>various threshold settings. The true-positive rate is also known as sensitivity, recall or probability of </a:t>
            </a:r>
            <a:r>
              <a:rPr lang="en-US" sz="1800" dirty="0" smtClean="0"/>
              <a:t>detection </a:t>
            </a:r>
            <a:r>
              <a:rPr lang="en-US" sz="1800" dirty="0"/>
              <a:t>in machine learning. The false-positive rate is also known as the fall-out or probability of false </a:t>
            </a:r>
            <a:r>
              <a:rPr lang="en-US" sz="1800" dirty="0" smtClean="0"/>
              <a:t>alarm </a:t>
            </a:r>
            <a:r>
              <a:rPr lang="en-US" sz="1800" dirty="0"/>
              <a:t>and can be calculated as (1 − specificity). The ROC curve is thus the </a:t>
            </a:r>
            <a:r>
              <a:rPr lang="en-US" sz="1800" b="1" dirty="0">
                <a:solidFill>
                  <a:srgbClr val="0070C0"/>
                </a:solidFill>
              </a:rPr>
              <a:t>sensitivity as a function of fall-out</a:t>
            </a:r>
            <a:r>
              <a:rPr lang="en-US" sz="1800" dirty="0"/>
              <a:t>. </a:t>
            </a:r>
          </a:p>
        </p:txBody>
      </p:sp>
      <p:pic>
        <p:nvPicPr>
          <p:cNvPr id="9218" name="Picture 2" descr="https://upload.wikimedia.org/wikipedia/commons/6/6b/Roccurv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556792"/>
            <a:ext cx="4762500" cy="461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0122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Performance - Accuracy</a:t>
            </a:r>
          </a:p>
        </p:txBody>
      </p:sp>
      <p:sp>
        <p:nvSpPr>
          <p:cNvPr id="7" name="Content Placeholder 1"/>
          <p:cNvSpPr txBox="1">
            <a:spLocks/>
          </p:cNvSpPr>
          <p:nvPr/>
        </p:nvSpPr>
        <p:spPr>
          <a:xfrm>
            <a:off x="395535" y="1700808"/>
            <a:ext cx="7920881"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Accuracy vs </a:t>
            </a:r>
            <a:r>
              <a:rPr lang="en-US" sz="1800" b="1" dirty="0" smtClean="0"/>
              <a:t>Specificity</a:t>
            </a:r>
          </a:p>
          <a:p>
            <a:pPr marL="0" indent="0"/>
            <a:r>
              <a:rPr lang="en-US" sz="1800" dirty="0" smtClean="0"/>
              <a:t>Example: Credit Card Fraud </a:t>
            </a:r>
            <a:r>
              <a:rPr lang="en-US" sz="1800" dirty="0"/>
              <a:t>detection </a:t>
            </a:r>
            <a:r>
              <a:rPr lang="en-US" sz="1800" dirty="0" smtClean="0"/>
              <a:t>system (fraud is an anomaly event that happen only 1% in the dataset). If the system is able to predict Fraud or “No Fraud” in 99% accuracy, do you think it is good enough?</a:t>
            </a:r>
            <a:endParaRPr lang="en-US" sz="1800" dirty="0"/>
          </a:p>
        </p:txBody>
      </p:sp>
      <p:sp>
        <p:nvSpPr>
          <p:cNvPr id="6" name="AutoShape 2" descr="「fraud detect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089564"/>
            <a:ext cx="3692193" cy="2067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60375" y="5661248"/>
            <a:ext cx="7856042" cy="584775"/>
          </a:xfrm>
          <a:prstGeom prst="rect">
            <a:avLst/>
          </a:prstGeom>
          <a:noFill/>
        </p:spPr>
        <p:txBody>
          <a:bodyPr wrap="square" rtlCol="0">
            <a:spAutoFit/>
          </a:bodyPr>
          <a:lstStyle/>
          <a:p>
            <a:r>
              <a:rPr lang="en-US" sz="1600" b="1" u="sng" dirty="0" smtClean="0">
                <a:solidFill>
                  <a:srgbClr val="0070C0"/>
                </a:solidFill>
              </a:rPr>
              <a:t>NO</a:t>
            </a:r>
            <a:r>
              <a:rPr lang="en-US" sz="1600" dirty="0" smtClean="0"/>
              <a:t>, a dumb system that always predict “No Fraud” will achieve 99% accuracy. Need to </a:t>
            </a:r>
            <a:r>
              <a:rPr lang="en-US" sz="1600" dirty="0"/>
              <a:t>look </a:t>
            </a:r>
            <a:r>
              <a:rPr lang="en-US" sz="1600" b="1" dirty="0">
                <a:solidFill>
                  <a:srgbClr val="0070C0"/>
                </a:solidFill>
              </a:rPr>
              <a:t>specifically</a:t>
            </a:r>
            <a:r>
              <a:rPr lang="en-US" sz="1600" dirty="0">
                <a:solidFill>
                  <a:srgbClr val="0070C0"/>
                </a:solidFill>
              </a:rPr>
              <a:t> </a:t>
            </a:r>
            <a:r>
              <a:rPr lang="en-US" sz="1600" dirty="0"/>
              <a:t>at </a:t>
            </a:r>
            <a:r>
              <a:rPr lang="en-US" sz="1600" dirty="0" smtClean="0"/>
              <a:t>the accuracy of the “No Fraud” </a:t>
            </a:r>
            <a:r>
              <a:rPr lang="en-US" sz="1600" dirty="0"/>
              <a:t>cases </a:t>
            </a:r>
            <a:r>
              <a:rPr lang="en-US" sz="1600" dirty="0" smtClean="0"/>
              <a:t>(</a:t>
            </a:r>
            <a:r>
              <a:rPr lang="en-US" sz="1600" b="1" dirty="0" smtClean="0">
                <a:solidFill>
                  <a:srgbClr val="0070C0"/>
                </a:solidFill>
              </a:rPr>
              <a:t>specificity</a:t>
            </a:r>
            <a:r>
              <a:rPr lang="en-US" sz="1600" dirty="0" smtClean="0"/>
              <a:t>).</a:t>
            </a:r>
            <a:endParaRPr lang="en-US" sz="1600" dirty="0"/>
          </a:p>
        </p:txBody>
      </p:sp>
    </p:spTree>
    <p:extLst>
      <p:ext uri="{BB962C8B-B14F-4D97-AF65-F5344CB8AC3E}">
        <p14:creationId xmlns:p14="http://schemas.microsoft.com/office/powerpoint/2010/main" val="264274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Performance - Accuracy</a:t>
            </a:r>
          </a:p>
        </p:txBody>
      </p:sp>
      <p:sp>
        <p:nvSpPr>
          <p:cNvPr id="7" name="Content Placeholder 1"/>
          <p:cNvSpPr txBox="1">
            <a:spLocks/>
          </p:cNvSpPr>
          <p:nvPr/>
        </p:nvSpPr>
        <p:spPr>
          <a:xfrm>
            <a:off x="395536" y="1700808"/>
            <a:ext cx="7776864"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How much accuracy/specificity is enough</a:t>
            </a:r>
            <a:r>
              <a:rPr lang="en-US" sz="1800" dirty="0" smtClean="0"/>
              <a:t>: 70%, 80%, 90%, 99% ??</a:t>
            </a:r>
            <a:endParaRPr lang="en-US"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76" y="2564904"/>
            <a:ext cx="3705792" cy="2073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圖片 24"/>
          <p:cNvPicPr>
            <a:picLocks noChangeAspect="1"/>
          </p:cNvPicPr>
          <p:nvPr/>
        </p:nvPicPr>
        <p:blipFill>
          <a:blip r:embed="rId3"/>
          <a:stretch>
            <a:fillRect/>
          </a:stretch>
        </p:blipFill>
        <p:spPr>
          <a:xfrm>
            <a:off x="4702073" y="2587212"/>
            <a:ext cx="3470327" cy="1993916"/>
          </a:xfrm>
          <a:prstGeom prst="rect">
            <a:avLst/>
          </a:prstGeom>
        </p:spPr>
      </p:pic>
      <p:sp>
        <p:nvSpPr>
          <p:cNvPr id="4" name="TextBox 3"/>
          <p:cNvSpPr txBox="1"/>
          <p:nvPr/>
        </p:nvSpPr>
        <p:spPr>
          <a:xfrm>
            <a:off x="755576" y="5229200"/>
            <a:ext cx="7272807" cy="1077218"/>
          </a:xfrm>
          <a:prstGeom prst="rect">
            <a:avLst/>
          </a:prstGeom>
          <a:noFill/>
        </p:spPr>
        <p:txBody>
          <a:bodyPr wrap="square" rtlCol="0">
            <a:spAutoFit/>
          </a:bodyPr>
          <a:lstStyle/>
          <a:p>
            <a:r>
              <a:rPr lang="en-US" sz="1600" dirty="0" smtClean="0"/>
              <a:t>It </a:t>
            </a:r>
            <a:r>
              <a:rPr lang="en-US" sz="1600" b="1" dirty="0" smtClean="0">
                <a:solidFill>
                  <a:srgbClr val="0070C0"/>
                </a:solidFill>
              </a:rPr>
              <a:t>depends</a:t>
            </a:r>
            <a:r>
              <a:rPr lang="en-US" sz="1600" dirty="0" smtClean="0">
                <a:solidFill>
                  <a:srgbClr val="0070C0"/>
                </a:solidFill>
              </a:rPr>
              <a:t> </a:t>
            </a:r>
            <a:r>
              <a:rPr lang="en-US" sz="1600" dirty="0" smtClean="0"/>
              <a:t>on the applications. Self driving cars require much higher accuracy than the product recommendation system. </a:t>
            </a:r>
          </a:p>
          <a:p>
            <a:endParaRPr lang="en-US" sz="1600" dirty="0" smtClean="0"/>
          </a:p>
          <a:p>
            <a:r>
              <a:rPr lang="en-US" sz="1600" dirty="0" smtClean="0"/>
              <a:t>Trading and investment predictions are generally not very high in accuracy.</a:t>
            </a:r>
            <a:endParaRPr lang="en-US" sz="1600" dirty="0"/>
          </a:p>
        </p:txBody>
      </p:sp>
    </p:spTree>
    <p:extLst>
      <p:ext uri="{BB962C8B-B14F-4D97-AF65-F5344CB8AC3E}">
        <p14:creationId xmlns:p14="http://schemas.microsoft.com/office/powerpoint/2010/main" val="141009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496" y="620688"/>
            <a:ext cx="8077200" cy="1000125"/>
          </a:xfrm>
        </p:spPr>
        <p:txBody>
          <a:bodyPr/>
          <a:lstStyle/>
          <a:p>
            <a:pPr marL="457200" indent="-457200"/>
            <a:r>
              <a:rPr lang="en-US" dirty="0" smtClean="0"/>
              <a:t>Unsupervised </a:t>
            </a:r>
            <a:r>
              <a:rPr lang="en-US" dirty="0"/>
              <a:t>Learning - </a:t>
            </a:r>
            <a:r>
              <a:rPr lang="en-US" dirty="0" smtClean="0"/>
              <a:t>PCA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hlinkClick r:id="rId2"/>
              </a:rPr>
              <a:t>Principle Component Analysis</a:t>
            </a:r>
            <a:r>
              <a:rPr lang="en-US" sz="1800" dirty="0" smtClean="0"/>
              <a:t>: </a:t>
            </a:r>
            <a:r>
              <a:rPr lang="en-US" sz="1800" b="1" dirty="0" smtClean="0">
                <a:solidFill>
                  <a:srgbClr val="0070C0"/>
                </a:solidFill>
              </a:rPr>
              <a:t>dimension reduction </a:t>
            </a:r>
            <a:r>
              <a:rPr lang="en-US" sz="1800" dirty="0" smtClean="0"/>
              <a:t>technique </a:t>
            </a:r>
            <a:r>
              <a:rPr lang="en-US" sz="1800" dirty="0"/>
              <a:t>used to </a:t>
            </a:r>
            <a:r>
              <a:rPr lang="en-US" sz="1800" b="1" dirty="0">
                <a:solidFill>
                  <a:srgbClr val="0070C0"/>
                </a:solidFill>
              </a:rPr>
              <a:t>emphasize variation </a:t>
            </a:r>
            <a:r>
              <a:rPr lang="en-US" sz="1800" dirty="0"/>
              <a:t>and bring out strong patterns in a </a:t>
            </a:r>
            <a:r>
              <a:rPr lang="en-US" sz="1800" dirty="0" smtClean="0"/>
              <a:t>dataset</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pic>
        <p:nvPicPr>
          <p:cNvPr id="2" name="Picture 1" descr="Principal Component Analysis explained visually - Google Chrome"/>
          <p:cNvPicPr>
            <a:picLocks noChangeAspect="1"/>
          </p:cNvPicPr>
          <p:nvPr/>
        </p:nvPicPr>
        <p:blipFill rotWithShape="1">
          <a:blip r:embed="rId3">
            <a:extLst>
              <a:ext uri="{28A0092B-C50C-407E-A947-70E740481C1C}">
                <a14:useLocalDpi xmlns:a14="http://schemas.microsoft.com/office/drawing/2010/main" val="0"/>
              </a:ext>
            </a:extLst>
          </a:blip>
          <a:srcRect l="13333" t="24604" r="18125" b="17324"/>
          <a:stretch/>
        </p:blipFill>
        <p:spPr>
          <a:xfrm>
            <a:off x="1223526" y="2420888"/>
            <a:ext cx="6228794" cy="3398385"/>
          </a:xfrm>
          <a:prstGeom prst="rect">
            <a:avLst/>
          </a:prstGeom>
        </p:spPr>
      </p:pic>
      <p:sp>
        <p:nvSpPr>
          <p:cNvPr id="6" name="TextBox 5"/>
          <p:cNvSpPr txBox="1"/>
          <p:nvPr/>
        </p:nvSpPr>
        <p:spPr>
          <a:xfrm>
            <a:off x="199395" y="5877272"/>
            <a:ext cx="8254183" cy="338554"/>
          </a:xfrm>
          <a:prstGeom prst="rect">
            <a:avLst/>
          </a:prstGeom>
          <a:noFill/>
        </p:spPr>
        <p:txBody>
          <a:bodyPr wrap="none" rtlCol="0">
            <a:spAutoFit/>
          </a:bodyPr>
          <a:lstStyle/>
          <a:p>
            <a:r>
              <a:rPr lang="en-US" sz="1600" b="1" dirty="0" smtClean="0">
                <a:solidFill>
                  <a:srgbClr val="00B050"/>
                </a:solidFill>
              </a:rPr>
              <a:t>(Example</a:t>
            </a:r>
            <a:r>
              <a:rPr lang="en-US" sz="1600" dirty="0" smtClean="0">
                <a:solidFill>
                  <a:srgbClr val="00B050"/>
                </a:solidFill>
              </a:rPr>
              <a:t>: Probably don’t need both HSI and tracker fund </a:t>
            </a:r>
            <a:r>
              <a:rPr lang="en-US" sz="1600" dirty="0" err="1" smtClean="0">
                <a:solidFill>
                  <a:srgbClr val="00B050"/>
                </a:solidFill>
              </a:rPr>
              <a:t>px</a:t>
            </a:r>
            <a:r>
              <a:rPr lang="en-US" sz="1600" dirty="0" smtClean="0">
                <a:solidFill>
                  <a:srgbClr val="00B050"/>
                </a:solidFill>
              </a:rPr>
              <a:t> to model market sentiment)</a:t>
            </a:r>
            <a:endParaRPr lang="en-US" sz="1600" dirty="0">
              <a:solidFill>
                <a:srgbClr val="00B050"/>
              </a:solidFill>
            </a:endParaRPr>
          </a:p>
        </p:txBody>
      </p:sp>
    </p:spTree>
    <p:extLst>
      <p:ext uri="{BB962C8B-B14F-4D97-AF65-F5344CB8AC3E}">
        <p14:creationId xmlns:p14="http://schemas.microsoft.com/office/powerpoint/2010/main" val="12811477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pPr marL="457200" indent="-457200"/>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i="1" dirty="0" smtClean="0"/>
              <a:t>k</a:t>
            </a:r>
            <a:r>
              <a:rPr lang="en-US" sz="1800" b="1" dirty="0" smtClean="0"/>
              <a:t>-means clustering: </a:t>
            </a:r>
            <a:r>
              <a:rPr lang="en-US" sz="1800" dirty="0" smtClean="0"/>
              <a:t>a </a:t>
            </a:r>
            <a:r>
              <a:rPr lang="en-US" sz="1800" dirty="0"/>
              <a:t>type of </a:t>
            </a:r>
            <a:r>
              <a:rPr lang="en-US" sz="1800" b="1" dirty="0">
                <a:solidFill>
                  <a:srgbClr val="0070C0"/>
                </a:solidFill>
              </a:rPr>
              <a:t>unsupervised </a:t>
            </a:r>
            <a:r>
              <a:rPr lang="en-US" sz="1800" b="1" dirty="0" smtClean="0">
                <a:solidFill>
                  <a:srgbClr val="0070C0"/>
                </a:solidFill>
              </a:rPr>
              <a:t>learning</a:t>
            </a:r>
            <a:r>
              <a:rPr lang="en-US" sz="1800" dirty="0" smtClean="0"/>
              <a:t> (unlabeled data).Find </a:t>
            </a:r>
            <a:r>
              <a:rPr lang="en-US" sz="1800" i="1" dirty="0" smtClean="0"/>
              <a:t>k</a:t>
            </a:r>
            <a:r>
              <a:rPr lang="en-US" sz="1800" dirty="0" smtClean="0"/>
              <a:t> groups </a:t>
            </a:r>
            <a:r>
              <a:rPr lang="en-US" sz="1800" dirty="0"/>
              <a:t>in the </a:t>
            </a:r>
            <a:r>
              <a:rPr lang="en-US" sz="1800" dirty="0" smtClean="0"/>
              <a:t>data. The </a:t>
            </a:r>
            <a:r>
              <a:rPr lang="en-US" sz="1800" dirty="0"/>
              <a:t>algorithm works iteratively to assign each data point to one of </a:t>
            </a:r>
            <a:r>
              <a:rPr lang="en-US" sz="1800" i="1" dirty="0" smtClean="0"/>
              <a:t>k</a:t>
            </a:r>
            <a:r>
              <a:rPr lang="en-US" sz="1800" dirty="0"/>
              <a:t> groups based on the features that are provided. Data points are clustered based on </a:t>
            </a:r>
            <a:r>
              <a:rPr lang="en-US" sz="1800" b="1" dirty="0">
                <a:solidFill>
                  <a:srgbClr val="0070C0"/>
                </a:solidFill>
              </a:rPr>
              <a:t>feature similarity</a:t>
            </a:r>
            <a:r>
              <a:rPr lang="en-US" sz="1800" dirty="0"/>
              <a:t>. </a:t>
            </a:r>
            <a:endParaRPr lang="en-US" sz="1800" dirty="0" smtClean="0"/>
          </a:p>
        </p:txBody>
      </p:sp>
      <p:sp>
        <p:nvSpPr>
          <p:cNvPr id="4" name="TextBox 3"/>
          <p:cNvSpPr txBox="1"/>
          <p:nvPr/>
        </p:nvSpPr>
        <p:spPr>
          <a:xfrm>
            <a:off x="179512" y="2954851"/>
            <a:ext cx="3528392" cy="2739211"/>
          </a:xfrm>
          <a:prstGeom prst="rect">
            <a:avLst/>
          </a:prstGeom>
          <a:noFill/>
        </p:spPr>
        <p:txBody>
          <a:bodyPr wrap="square" rtlCol="0">
            <a:spAutoFit/>
          </a:bodyPr>
          <a:lstStyle/>
          <a:p>
            <a:endParaRPr lang="en-US" sz="1800" dirty="0"/>
          </a:p>
          <a:p>
            <a:pPr marL="800100" lvl="1" indent="-342900">
              <a:buFont typeface="+mj-lt"/>
              <a:buAutoNum type="arabicPeriod"/>
            </a:pPr>
            <a:r>
              <a:rPr lang="en-US" sz="1600" dirty="0" smtClean="0"/>
              <a:t>The </a:t>
            </a:r>
            <a:r>
              <a:rPr lang="en-US" sz="1600" dirty="0"/>
              <a:t>centroids of the </a:t>
            </a:r>
            <a:r>
              <a:rPr lang="en-US" sz="1600" i="1" dirty="0" smtClean="0"/>
              <a:t>k</a:t>
            </a:r>
            <a:r>
              <a:rPr lang="en-US" sz="1600" dirty="0"/>
              <a:t> clusters, which can be used to label new </a:t>
            </a:r>
            <a:r>
              <a:rPr lang="en-US" sz="1600" dirty="0" smtClean="0"/>
              <a:t>data</a:t>
            </a:r>
          </a:p>
          <a:p>
            <a:pPr marL="800100" lvl="1" indent="-342900">
              <a:buFont typeface="+mj-lt"/>
              <a:buAutoNum type="arabicPeriod"/>
            </a:pPr>
            <a:endParaRPr lang="en-US" sz="1600" dirty="0"/>
          </a:p>
          <a:p>
            <a:pPr marL="800100" lvl="1" indent="-342900">
              <a:buFont typeface="+mj-lt"/>
              <a:buAutoNum type="arabicPeriod"/>
            </a:pPr>
            <a:r>
              <a:rPr lang="en-US" sz="1600" dirty="0"/>
              <a:t>Labels for the training data (each data point is assigned to a single cluster)</a:t>
            </a:r>
          </a:p>
          <a:p>
            <a:r>
              <a:rPr lang="en-US" sz="1800" dirty="0"/>
              <a:t> </a:t>
            </a:r>
          </a:p>
          <a:p>
            <a:endParaRPr lang="en-US" dirty="0"/>
          </a:p>
        </p:txBody>
      </p:sp>
      <p:pic>
        <p:nvPicPr>
          <p:cNvPr id="1026" name="Picture 2" descr="https://cdn-images-1.medium.com/max/800/1*4LOxZL6bFl3rXlr2uCiKlQ.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49985" y="2938058"/>
            <a:ext cx="4510608" cy="33829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1520" y="5373216"/>
            <a:ext cx="5040560" cy="1077218"/>
          </a:xfrm>
          <a:prstGeom prst="rect">
            <a:avLst/>
          </a:prstGeom>
          <a:noFill/>
        </p:spPr>
        <p:txBody>
          <a:bodyPr wrap="square" rtlCol="0">
            <a:spAutoFit/>
          </a:bodyPr>
          <a:lstStyle/>
          <a:p>
            <a:r>
              <a:rPr lang="en-US" sz="1600" dirty="0" smtClean="0"/>
              <a:t>Example: </a:t>
            </a:r>
            <a:r>
              <a:rPr lang="en-US" sz="1600" dirty="0" smtClean="0">
                <a:hlinkClick r:id="rId3"/>
              </a:rPr>
              <a:t>https</a:t>
            </a:r>
            <a:r>
              <a:rPr lang="en-US" sz="1600" dirty="0">
                <a:hlinkClick r:id="rId3"/>
              </a:rPr>
              <a:t>://</a:t>
            </a:r>
            <a:r>
              <a:rPr lang="en-US" sz="1600" dirty="0" smtClean="0">
                <a:hlinkClick r:id="rId3"/>
              </a:rPr>
              <a:t>towardsdatascience.com/using-unsupervised-learning-to-plan-a-paris-vacation-geo-location-clustering-d0337b4210de</a:t>
            </a:r>
            <a:endParaRPr lang="en-US" sz="1600" dirty="0" smtClean="0"/>
          </a:p>
          <a:p>
            <a:endParaRPr lang="en-US" sz="1600" dirty="0"/>
          </a:p>
        </p:txBody>
      </p:sp>
    </p:spTree>
    <p:extLst>
      <p:ext uri="{BB962C8B-B14F-4D97-AF65-F5344CB8AC3E}">
        <p14:creationId xmlns:p14="http://schemas.microsoft.com/office/powerpoint/2010/main" val="40856717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normAutofit/>
          </a:bodyPr>
          <a:lstStyle/>
          <a:p>
            <a:pPr marL="457200" indent="-457200"/>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136904"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Stocks Clustering</a:t>
            </a:r>
            <a:r>
              <a:rPr lang="en-US" sz="1800" dirty="0" smtClean="0"/>
              <a:t>: cluster the stocks in different groups by their underlying characteristics such as volatility and liquidity profile.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852936"/>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04" y="2780928"/>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33488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b="1" dirty="0" smtClean="0"/>
              <a:t>Data Preparation</a:t>
            </a:r>
            <a:r>
              <a:rPr lang="en-US" sz="2000" dirty="0" smtClean="0"/>
              <a:t>: determine the </a:t>
            </a:r>
            <a:r>
              <a:rPr lang="en-US" sz="2000" b="1" dirty="0" smtClean="0">
                <a:solidFill>
                  <a:srgbClr val="0070C0"/>
                </a:solidFill>
              </a:rPr>
              <a:t>input</a:t>
            </a:r>
            <a:r>
              <a:rPr lang="en-US" sz="2000" dirty="0" smtClean="0">
                <a:solidFill>
                  <a:srgbClr val="0070C0"/>
                </a:solidFill>
              </a:rPr>
              <a:t> </a:t>
            </a:r>
            <a:r>
              <a:rPr lang="en-US" sz="2000" dirty="0" smtClean="0"/>
              <a:t>for the machine learning</a:t>
            </a:r>
            <a:endParaRPr lang="en-US" sz="1800" dirty="0" smtClean="0"/>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Dataset</a:t>
            </a:r>
            <a:r>
              <a:rPr lang="en-US" sz="1800" dirty="0" smtClean="0"/>
              <a:t>: </a:t>
            </a:r>
            <a:r>
              <a:rPr lang="en-US" sz="1800" b="1" dirty="0" smtClean="0">
                <a:solidFill>
                  <a:srgbClr val="0070C0"/>
                </a:solidFill>
              </a:rPr>
              <a:t>Collect</a:t>
            </a:r>
            <a:r>
              <a:rPr lang="en-US" sz="1800" dirty="0" smtClean="0"/>
              <a:t>, </a:t>
            </a:r>
            <a:r>
              <a:rPr lang="en-US" sz="1800" b="1" dirty="0">
                <a:solidFill>
                  <a:srgbClr val="0070C0"/>
                </a:solidFill>
              </a:rPr>
              <a:t>Clean</a:t>
            </a:r>
            <a:r>
              <a:rPr lang="en-US" sz="1800" dirty="0" smtClean="0"/>
              <a:t> and </a:t>
            </a:r>
            <a:r>
              <a:rPr lang="en-US" sz="1800" b="1" dirty="0">
                <a:solidFill>
                  <a:srgbClr val="0070C0"/>
                </a:solidFill>
              </a:rPr>
              <a:t>Normalize</a:t>
            </a:r>
            <a:r>
              <a:rPr lang="en-US" sz="1800" dirty="0" smtClean="0"/>
              <a:t> (e.g. scale the data into standard measure) the data</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EDA (Exploratory Data Analysis)</a:t>
            </a:r>
            <a:r>
              <a:rPr lang="en-US" sz="1800" dirty="0" smtClean="0"/>
              <a:t>: </a:t>
            </a:r>
            <a:r>
              <a:rPr lang="en-US" sz="1800" b="1" dirty="0">
                <a:solidFill>
                  <a:srgbClr val="0070C0"/>
                </a:solidFill>
              </a:rPr>
              <a:t>Visualize</a:t>
            </a:r>
            <a:r>
              <a:rPr lang="en-US" sz="1800" dirty="0" smtClean="0"/>
              <a:t> (e.g. scatter plot) the data to understand the key properties</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Feature Selections</a:t>
            </a:r>
            <a:r>
              <a:rPr lang="en-US" sz="1800" dirty="0" smtClean="0"/>
              <a:t>: apply </a:t>
            </a:r>
            <a:r>
              <a:rPr lang="en-US" sz="1800" b="1" dirty="0" smtClean="0">
                <a:solidFill>
                  <a:srgbClr val="0070C0"/>
                </a:solidFill>
              </a:rPr>
              <a:t>dimension reduction </a:t>
            </a:r>
            <a:r>
              <a:rPr lang="en-US" sz="1800" dirty="0" smtClean="0"/>
              <a:t>techniques (e.g. Principle Component Analysis or Factor Analysis) to see if the data (i.e. input features) can be reduced while maintain the similar predictive power.</a:t>
            </a:r>
          </a:p>
          <a:p>
            <a:pPr marL="914400" lvl="1" indent="-514350">
              <a:buFont typeface="+mj-lt"/>
              <a:buAutoNum type="arabicPeriod"/>
            </a:pPr>
            <a:endParaRPr lang="en-US" sz="1800" dirty="0"/>
          </a:p>
          <a:p>
            <a:pPr marL="400050" lvl="1" indent="0">
              <a:buNone/>
            </a:pPr>
            <a:r>
              <a:rPr lang="en-US" sz="1600" dirty="0" smtClean="0"/>
              <a:t>(Note: Data collection and feature selection usually required in-depth domain knowledge to pick up the right dataset for training)</a:t>
            </a:r>
            <a:endParaRPr lang="en-US" sz="1600" dirty="0"/>
          </a:p>
        </p:txBody>
      </p:sp>
    </p:spTree>
    <p:extLst>
      <p:ext uri="{BB962C8B-B14F-4D97-AF65-F5344CB8AC3E}">
        <p14:creationId xmlns:p14="http://schemas.microsoft.com/office/powerpoint/2010/main" val="34409950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a:t>
            </a:r>
            <a:r>
              <a:rPr lang="en-US" dirty="0"/>
              <a:t>-</a:t>
            </a:r>
            <a:r>
              <a:rPr lang="en-US" dirty="0" smtClean="0"/>
              <a:t> </a:t>
            </a:r>
            <a:r>
              <a:rPr lang="en-US" dirty="0"/>
              <a:t>First AI 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Frame Problem</a:t>
            </a:r>
          </a:p>
          <a:p>
            <a:pPr>
              <a:buFont typeface="Arial" panose="020B0604020202020204" pitchFamily="34" charset="0"/>
              <a:buChar char="•"/>
            </a:pPr>
            <a:r>
              <a:rPr lang="en-US" sz="1800" dirty="0" smtClean="0"/>
              <a:t>A </a:t>
            </a:r>
            <a:r>
              <a:rPr lang="en-US" sz="1800" dirty="0"/>
              <a:t>machine can achieve great success in the field of Chess </a:t>
            </a:r>
            <a:r>
              <a:rPr lang="en-US" sz="1800" dirty="0" smtClean="0"/>
              <a:t>because the </a:t>
            </a:r>
            <a:r>
              <a:rPr lang="en-US" sz="1800" b="1" dirty="0" smtClean="0">
                <a:solidFill>
                  <a:srgbClr val="0070C0"/>
                </a:solidFill>
              </a:rPr>
              <a:t>searching space </a:t>
            </a:r>
            <a:r>
              <a:rPr lang="en-US" sz="1800" b="1" dirty="0">
                <a:solidFill>
                  <a:srgbClr val="0070C0"/>
                </a:solidFill>
              </a:rPr>
              <a:t>is </a:t>
            </a:r>
            <a:r>
              <a:rPr lang="en-US" sz="1800" b="1" dirty="0" smtClean="0">
                <a:solidFill>
                  <a:srgbClr val="0070C0"/>
                </a:solidFill>
              </a:rPr>
              <a:t>limited </a:t>
            </a:r>
            <a:r>
              <a:rPr lang="en-US" sz="1800" dirty="0" smtClean="0"/>
              <a:t>(set </a:t>
            </a:r>
            <a:r>
              <a:rPr lang="en-US" sz="1800" dirty="0"/>
              <a:t>in a certain frame) in </a:t>
            </a:r>
            <a:r>
              <a:rPr lang="en-US" sz="1800" dirty="0" smtClean="0"/>
              <a:t>advance</a:t>
            </a:r>
          </a:p>
          <a:p>
            <a:pPr marL="0" indent="0"/>
            <a:endParaRPr lang="en-US" sz="1800" dirty="0" smtClean="0"/>
          </a:p>
          <a:p>
            <a:pPr>
              <a:buFont typeface="Arial" panose="020B0604020202020204" pitchFamily="34" charset="0"/>
              <a:buChar char="•"/>
            </a:pPr>
            <a:r>
              <a:rPr lang="en-US" sz="1800" dirty="0" smtClean="0"/>
              <a:t>Machine </a:t>
            </a:r>
            <a:r>
              <a:rPr lang="en-US" sz="1800" b="1" dirty="0">
                <a:solidFill>
                  <a:srgbClr val="0070C0"/>
                </a:solidFill>
              </a:rPr>
              <a:t>follow detailed rules set by a </a:t>
            </a:r>
            <a:r>
              <a:rPr lang="en-US" sz="1800" b="1" dirty="0" smtClean="0">
                <a:solidFill>
                  <a:srgbClr val="0070C0"/>
                </a:solidFill>
              </a:rPr>
              <a:t>human</a:t>
            </a:r>
            <a:r>
              <a:rPr lang="en-US" sz="1800" dirty="0" smtClean="0"/>
              <a:t>. It </a:t>
            </a:r>
            <a:r>
              <a:rPr lang="en-US" sz="1800" dirty="0"/>
              <a:t>is far from achieving actual </a:t>
            </a:r>
            <a:r>
              <a:rPr lang="en-US" sz="1800" dirty="0" smtClean="0"/>
              <a:t>AI. Therefore</a:t>
            </a:r>
            <a:r>
              <a:rPr lang="en-US" sz="1800" dirty="0"/>
              <a:t>, the first AI boom cooled down rapidly with disappointment</a:t>
            </a:r>
            <a:r>
              <a:rPr lang="en-US" sz="1800" dirty="0" smtClean="0"/>
              <a:t>.</a:t>
            </a:r>
          </a:p>
          <a:p>
            <a:endParaRPr lang="en-US" sz="1800" dirty="0"/>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a:p>
            <a:r>
              <a:rPr lang="en-US" sz="1800" dirty="0" smtClean="0">
                <a:hlinkClick r:id="rId2"/>
              </a:rPr>
              <a:t>1997 News – IBM Deep Blue beats World Chess Champion Garry Kasparov</a:t>
            </a:r>
            <a:endParaRPr lang="en-US" sz="1800" dirty="0" smtClean="0"/>
          </a:p>
          <a:p>
            <a:endParaRPr lang="en-US" sz="18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776" y="3645024"/>
            <a:ext cx="2952328" cy="2214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73592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Training and Prediction</a:t>
            </a:r>
            <a:endParaRPr lang="en-US" sz="2000" dirty="0"/>
          </a:p>
          <a:p>
            <a:pPr marL="914400" lvl="1" indent="-514350">
              <a:buFont typeface="+mj-lt"/>
              <a:buAutoNum type="arabicPeriod"/>
            </a:pPr>
            <a:r>
              <a:rPr lang="en-US" sz="1800" dirty="0" smtClean="0"/>
              <a:t>Choose Algorithm</a:t>
            </a:r>
          </a:p>
          <a:p>
            <a:pPr marL="914400" lvl="1" indent="-514350">
              <a:buFont typeface="+mj-lt"/>
              <a:buAutoNum type="arabicPeriod"/>
            </a:pPr>
            <a:r>
              <a:rPr lang="en-US" sz="1800" dirty="0" smtClean="0"/>
              <a:t>Train (Learn) the model from data</a:t>
            </a:r>
          </a:p>
          <a:p>
            <a:pPr marL="914400" lvl="1" indent="-514350">
              <a:buFont typeface="+mj-lt"/>
              <a:buAutoNum type="arabicPeriod"/>
            </a:pPr>
            <a:r>
              <a:rPr lang="en-US" sz="1800" dirty="0" smtClean="0"/>
              <a:t>Tune </a:t>
            </a:r>
            <a:r>
              <a:rPr lang="en-US" sz="1800" b="1" dirty="0" smtClean="0">
                <a:solidFill>
                  <a:srgbClr val="0070C0"/>
                </a:solidFill>
              </a:rPr>
              <a:t>hyper-parameters</a:t>
            </a:r>
            <a:endParaRPr lang="en-US" sz="1800" b="1" dirty="0">
              <a:solidFill>
                <a:srgbClr val="0070C0"/>
              </a:solidFill>
            </a:endParaRPr>
          </a:p>
          <a:p>
            <a:pPr marL="914400" lvl="1" indent="-514350">
              <a:buFont typeface="+mj-lt"/>
              <a:buAutoNum type="arabicPeriod"/>
            </a:pPr>
            <a:r>
              <a:rPr lang="en-US" sz="1800" dirty="0" smtClean="0"/>
              <a:t>Evaluate the accuracy</a:t>
            </a:r>
          </a:p>
          <a:p>
            <a:pPr marL="914400" lvl="1" indent="-514350">
              <a:buFont typeface="+mj-lt"/>
              <a:buAutoNum type="arabicPeriod"/>
            </a:pPr>
            <a:r>
              <a:rPr lang="en-US" sz="1800" dirty="0" smtClean="0"/>
              <a:t>Used the trained model for </a:t>
            </a:r>
            <a:r>
              <a:rPr lang="en-US" sz="1800" b="1" dirty="0" smtClean="0">
                <a:solidFill>
                  <a:srgbClr val="0070C0"/>
                </a:solidFill>
              </a:rPr>
              <a:t>prediction</a:t>
            </a:r>
          </a:p>
        </p:txBody>
      </p:sp>
      <p:pic>
        <p:nvPicPr>
          <p:cNvPr id="6146" name="Picture 2" descr="machine learning 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844824"/>
            <a:ext cx="5634159"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6128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pic>
        <p:nvPicPr>
          <p:cNvPr id="1028" name="Picture 4" descr="edge of tomorrow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8877" r="1985"/>
          <a:stretch/>
        </p:blipFill>
        <p:spPr bwMode="auto">
          <a:xfrm>
            <a:off x="2144985" y="1700808"/>
            <a:ext cx="4610101" cy="23417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gDrive\HKUSpace\resource\ml-workflo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861045"/>
            <a:ext cx="6668841" cy="25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5767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Deep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4" name="Picture 2" descr="ai machine learning deep learning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t="4348"/>
          <a:stretch/>
        </p:blipFill>
        <p:spPr bwMode="auto">
          <a:xfrm>
            <a:off x="539552" y="1916832"/>
            <a:ext cx="7730024"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637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Example</a:t>
            </a:r>
            <a:endParaRPr lang="en-US" dirty="0"/>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Colorize Black &amp; White Photos</a:t>
            </a:r>
          </a:p>
          <a:p>
            <a:pPr lvl="1"/>
            <a:r>
              <a:rPr lang="en-US" sz="1600" dirty="0">
                <a:hlinkClick r:id="rId2"/>
              </a:rPr>
              <a:t>http://demos.algorithmia.com/colorize-photos</a:t>
            </a:r>
            <a:r>
              <a:rPr lang="en-US" sz="1600" dirty="0" smtClean="0">
                <a:hlinkClick r:id="rId2"/>
              </a:rPr>
              <a:t>/</a:t>
            </a:r>
            <a:endParaRPr lang="en-US" sz="1600" dirty="0" smtClean="0"/>
          </a:p>
          <a:p>
            <a:pPr lvl="1"/>
            <a:endParaRPr lang="en-US" sz="1600" dirty="0" smtClean="0"/>
          </a:p>
          <a:p>
            <a:pPr lvl="1"/>
            <a:r>
              <a:rPr lang="en-US" sz="1600" dirty="0">
                <a:hlinkClick r:id="rId3"/>
              </a:rPr>
              <a:t>http://richzhang.github.io/colorization</a:t>
            </a:r>
            <a:r>
              <a:rPr lang="en-US" sz="1600" dirty="0" smtClean="0">
                <a:hlinkClick r:id="rId3"/>
              </a:rPr>
              <a:t>/</a:t>
            </a:r>
            <a:endParaRPr lang="en-US" sz="1600" dirty="0" smtClean="0"/>
          </a:p>
          <a:p>
            <a:endParaRPr lang="en-US" sz="1800" dirty="0" smtClean="0"/>
          </a:p>
          <a:p>
            <a:pPr>
              <a:buFont typeface="Arial" panose="020B0604020202020204" pitchFamily="34" charset="0"/>
              <a:buChar char="•"/>
            </a:pPr>
            <a:r>
              <a:rPr lang="en-US" sz="1800" dirty="0" smtClean="0"/>
              <a:t>Cloud hosted </a:t>
            </a:r>
            <a:r>
              <a:rPr lang="en-US" sz="1800" b="1" dirty="0">
                <a:solidFill>
                  <a:srgbClr val="0070C0"/>
                </a:solidFill>
              </a:rPr>
              <a:t>deep learning models </a:t>
            </a:r>
            <a:r>
              <a:rPr lang="en-US" sz="1800" dirty="0"/>
              <a:t>on </a:t>
            </a:r>
            <a:r>
              <a:rPr lang="en-US" sz="1800" dirty="0" err="1"/>
              <a:t>Algorithmia</a:t>
            </a:r>
            <a:r>
              <a:rPr lang="en-US" sz="1800" dirty="0"/>
              <a:t>. The Colorful Image Colorization </a:t>
            </a:r>
            <a:r>
              <a:rPr lang="en-US" sz="1800" dirty="0" err="1"/>
              <a:t>microservice</a:t>
            </a:r>
            <a:r>
              <a:rPr lang="en-US" sz="1800" dirty="0"/>
              <a:t> is a computer vision algorithm </a:t>
            </a:r>
            <a:r>
              <a:rPr lang="en-US" sz="1800" b="1" dirty="0">
                <a:solidFill>
                  <a:srgbClr val="0070C0"/>
                </a:solidFill>
              </a:rPr>
              <a:t>trained on a million images</a:t>
            </a:r>
            <a:r>
              <a:rPr lang="en-US" sz="1800" dirty="0"/>
              <a:t> from the </a:t>
            </a:r>
            <a:r>
              <a:rPr lang="en-US" sz="1800" b="1" dirty="0" err="1">
                <a:solidFill>
                  <a:srgbClr val="0070C0"/>
                </a:solidFill>
              </a:rPr>
              <a:t>Imagenet</a:t>
            </a:r>
            <a:r>
              <a:rPr lang="en-US" sz="1800" b="1" dirty="0">
                <a:solidFill>
                  <a:srgbClr val="0070C0"/>
                </a:solidFill>
              </a:rPr>
              <a:t> dataset</a:t>
            </a:r>
            <a:r>
              <a:rPr lang="en-US" sz="1800" dirty="0"/>
              <a:t>.</a:t>
            </a:r>
          </a:p>
        </p:txBody>
      </p:sp>
      <p:pic>
        <p:nvPicPr>
          <p:cNvPr id="5122" name="Picture 2" descr="U:\Downloads\tigerColo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4525466"/>
            <a:ext cx="3099896" cy="172819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T:\gDrive\HKUSpace\Executive Certificate in Big Data, A.I. and Investing\tig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2649" y="4437112"/>
            <a:ext cx="3251998" cy="181654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995936" y="5103069"/>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6292494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Connectionism</a:t>
            </a:r>
            <a:r>
              <a:rPr lang="en-US" sz="1800" dirty="0" smtClean="0">
                <a:solidFill>
                  <a:srgbClr val="0070C0"/>
                </a:solidFill>
              </a:rPr>
              <a:t> </a:t>
            </a:r>
            <a:r>
              <a:rPr lang="en-US" sz="1800" dirty="0"/>
              <a:t>inspired by the </a:t>
            </a:r>
            <a:r>
              <a:rPr lang="en-US" sz="1800" b="1" dirty="0">
                <a:solidFill>
                  <a:srgbClr val="0070C0"/>
                </a:solidFill>
              </a:rPr>
              <a:t>biological neural networks </a:t>
            </a:r>
            <a:r>
              <a:rPr lang="en-US" sz="1800" dirty="0"/>
              <a:t>that constitute animal </a:t>
            </a:r>
            <a:r>
              <a:rPr lang="en-US" sz="1800" dirty="0" smtClean="0"/>
              <a:t>brains</a:t>
            </a:r>
          </a:p>
          <a:p>
            <a:pPr marL="0" indent="0"/>
            <a:endParaRPr lang="en-US" sz="1800" dirty="0" smtClean="0"/>
          </a:p>
          <a:p>
            <a:pPr>
              <a:buFont typeface="Arial" panose="020B0604020202020204" pitchFamily="34" charset="0"/>
              <a:buChar char="•"/>
            </a:pPr>
            <a:r>
              <a:rPr lang="en-US" sz="1800" dirty="0" smtClean="0"/>
              <a:t>Contrast this to Symbolic, Cognitive, Statistical and Evolutionary models (reasoning, generalization etc.)</a:t>
            </a:r>
          </a:p>
          <a:p>
            <a:pPr>
              <a:buFont typeface="Arial" panose="020B0604020202020204" pitchFamily="34" charset="0"/>
              <a:buChar char="•"/>
            </a:pPr>
            <a:endParaRPr lang="en-US" sz="1800" dirty="0"/>
          </a:p>
        </p:txBody>
      </p:sp>
      <p:pic>
        <p:nvPicPr>
          <p:cNvPr id="3074" name="Picture 2" descr="neuron synaps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910" y="3573016"/>
            <a:ext cx="6941915" cy="2211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2510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504056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ANN (Artificial Neural Network) consists of </a:t>
            </a:r>
            <a:r>
              <a:rPr lang="en-US" sz="1800" b="1" dirty="0" smtClean="0">
                <a:solidFill>
                  <a:srgbClr val="0070C0"/>
                </a:solidFill>
              </a:rPr>
              <a:t>multiple layers </a:t>
            </a:r>
            <a:r>
              <a:rPr lang="en-US" sz="1800" dirty="0" smtClean="0"/>
              <a:t>(One </a:t>
            </a:r>
            <a:r>
              <a:rPr lang="en-US" sz="1800" b="1" dirty="0" smtClean="0">
                <a:solidFill>
                  <a:srgbClr val="0070C0"/>
                </a:solidFill>
              </a:rPr>
              <a:t>Input/ Output </a:t>
            </a:r>
            <a:r>
              <a:rPr lang="en-US" sz="1800" dirty="0" smtClean="0"/>
              <a:t>and optionally multiple </a:t>
            </a:r>
            <a:r>
              <a:rPr lang="en-US" sz="1800" b="1" dirty="0" smtClean="0">
                <a:solidFill>
                  <a:srgbClr val="0070C0"/>
                </a:solidFill>
              </a:rPr>
              <a:t>Hidden</a:t>
            </a:r>
            <a:r>
              <a:rPr lang="en-US" sz="1800" dirty="0" smtClean="0">
                <a:solidFill>
                  <a:srgbClr val="0070C0"/>
                </a:solidFill>
              </a:rPr>
              <a:t> </a:t>
            </a:r>
            <a:r>
              <a:rPr lang="en-US" sz="1800" dirty="0" smtClean="0"/>
              <a:t>layers) of Neurons</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The neurons are </a:t>
            </a:r>
            <a:r>
              <a:rPr lang="en-US" sz="1800" b="1" dirty="0" smtClean="0">
                <a:solidFill>
                  <a:srgbClr val="0070C0"/>
                </a:solidFill>
              </a:rPr>
              <a:t>connected</a:t>
            </a:r>
            <a:r>
              <a:rPr lang="en-US" sz="1800" dirty="0" smtClean="0">
                <a:solidFill>
                  <a:srgbClr val="0070C0"/>
                </a:solidFill>
              </a:rPr>
              <a:t> </a:t>
            </a:r>
            <a:r>
              <a:rPr lang="en-US" sz="1800" dirty="0" smtClean="0"/>
              <a:t>from one layer to another. It can be one direction forward (</a:t>
            </a:r>
            <a:r>
              <a:rPr lang="en-US" sz="1800" b="1" dirty="0" smtClean="0">
                <a:solidFill>
                  <a:srgbClr val="0070C0"/>
                </a:solidFill>
              </a:rPr>
              <a:t>feed-forward</a:t>
            </a:r>
            <a:r>
              <a:rPr lang="en-US" sz="1800" dirty="0" smtClean="0"/>
              <a:t>), going backward (</a:t>
            </a:r>
            <a:r>
              <a:rPr lang="en-US" sz="1800" b="1" dirty="0" smtClean="0">
                <a:solidFill>
                  <a:srgbClr val="0070C0"/>
                </a:solidFill>
              </a:rPr>
              <a:t>recurrent</a:t>
            </a:r>
            <a:r>
              <a:rPr lang="en-US" sz="1800" dirty="0" smtClean="0"/>
              <a:t>) or self connected (</a:t>
            </a:r>
            <a:r>
              <a:rPr lang="en-US" sz="1800" b="1" dirty="0" smtClean="0">
                <a:solidFill>
                  <a:srgbClr val="0070C0"/>
                </a:solidFill>
              </a:rPr>
              <a:t>feed-back loop</a:t>
            </a:r>
            <a:r>
              <a:rPr lang="en-US" sz="1800" dirty="0" smtClean="0"/>
              <a:t>)</a:t>
            </a:r>
          </a:p>
        </p:txBody>
      </p:sp>
      <p:pic>
        <p:nvPicPr>
          <p:cNvPr id="1028" name="Picture 4" descr="https://upload.wikimedia.org/wikipedia/commons/thumb/4/46/Colored_neural_network.svg/296px-Colored_neural_network.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2060848"/>
            <a:ext cx="2898236" cy="348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0262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8064896"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From the Input data, the network </a:t>
            </a:r>
            <a:r>
              <a:rPr lang="en-US" sz="1800" b="1" dirty="0" smtClean="0">
                <a:solidFill>
                  <a:srgbClr val="0070C0"/>
                </a:solidFill>
              </a:rPr>
              <a:t>learn the weight parameters </a:t>
            </a:r>
            <a:r>
              <a:rPr lang="en-US" sz="1800" dirty="0" smtClean="0"/>
              <a:t>to fit the desired output</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solidFill>
                  <a:srgbClr val="0070C0"/>
                </a:solidFill>
              </a:rPr>
              <a:t>Activation functions </a:t>
            </a:r>
            <a:r>
              <a:rPr lang="en-US" sz="1800" dirty="0" smtClean="0"/>
              <a:t>(non-linearity) determine whether a particular neuron will be </a:t>
            </a:r>
            <a:r>
              <a:rPr lang="en-US" sz="1800" dirty="0"/>
              <a:t>active (</a:t>
            </a:r>
            <a:r>
              <a:rPr lang="en-US" sz="1800" b="1" dirty="0" smtClean="0">
                <a:solidFill>
                  <a:srgbClr val="0070C0"/>
                </a:solidFill>
              </a:rPr>
              <a:t>excitation</a:t>
            </a:r>
            <a:r>
              <a:rPr lang="en-US" sz="1800" dirty="0" smtClean="0"/>
              <a:t>) or not.</a:t>
            </a:r>
          </a:p>
        </p:txBody>
      </p:sp>
      <p:pic>
        <p:nvPicPr>
          <p:cNvPr id="2" name="Picture 1" descr="Neural Network Programming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37188" t="50000" r="34062" b="14304"/>
          <a:stretch/>
        </p:blipFill>
        <p:spPr>
          <a:xfrm>
            <a:off x="1" y="3418706"/>
            <a:ext cx="3995936" cy="2808739"/>
          </a:xfrm>
          <a:prstGeom prst="rect">
            <a:avLst/>
          </a:prstGeom>
        </p:spPr>
      </p:pic>
      <p:pic>
        <p:nvPicPr>
          <p:cNvPr id="9218" name="Picture 2" descr="activation function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287" y="3429000"/>
            <a:ext cx="5068016"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6047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2060848"/>
            <a:ext cx="3888432"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smtClean="0">
              <a:hlinkClick r:id="rId2"/>
            </a:endParaRPr>
          </a:p>
          <a:p>
            <a:pPr marL="0" indent="0"/>
            <a:r>
              <a:rPr lang="en-US" sz="1800" b="1" dirty="0" smtClean="0">
                <a:hlinkClick r:id="rId2"/>
              </a:rPr>
              <a:t>Back propagation</a:t>
            </a:r>
            <a:r>
              <a:rPr lang="en-US" sz="1800" dirty="0" smtClean="0"/>
              <a:t>: </a:t>
            </a:r>
            <a:r>
              <a:rPr lang="en-US" sz="1800" dirty="0"/>
              <a:t>calculate the </a:t>
            </a:r>
            <a:r>
              <a:rPr lang="en-US" sz="1800" b="1" dirty="0">
                <a:solidFill>
                  <a:srgbClr val="0070C0"/>
                </a:solidFill>
              </a:rPr>
              <a:t>error contribution of each neuron after a batch of </a:t>
            </a:r>
            <a:r>
              <a:rPr lang="en-US" sz="1800" b="1" dirty="0" smtClean="0">
                <a:solidFill>
                  <a:srgbClr val="0070C0"/>
                </a:solidFill>
              </a:rPr>
              <a:t>data</a:t>
            </a:r>
            <a:r>
              <a:rPr lang="en-US" sz="1800" dirty="0"/>
              <a:t>. </a:t>
            </a:r>
            <a:r>
              <a:rPr lang="en-US" sz="1800" dirty="0" smtClean="0"/>
              <a:t>Used by </a:t>
            </a:r>
            <a:r>
              <a:rPr lang="en-US" sz="1800" dirty="0"/>
              <a:t>the </a:t>
            </a:r>
            <a:r>
              <a:rPr lang="en-US" sz="1800" b="1" dirty="0">
                <a:solidFill>
                  <a:srgbClr val="0070C0"/>
                </a:solidFill>
              </a:rPr>
              <a:t>gradient descent </a:t>
            </a:r>
            <a:r>
              <a:rPr lang="en-US" sz="1800" dirty="0"/>
              <a:t>optimization algorithm to adjust the weight of neurons by calculating the </a:t>
            </a:r>
            <a:r>
              <a:rPr lang="en-US" sz="1800" b="1" dirty="0">
                <a:solidFill>
                  <a:srgbClr val="0070C0"/>
                </a:solidFill>
              </a:rPr>
              <a:t>gradient of the loss function</a:t>
            </a:r>
            <a:r>
              <a:rPr lang="en-US" sz="1800" dirty="0"/>
              <a:t>. </a:t>
            </a:r>
            <a:endParaRPr lang="en-US" sz="1600" dirty="0" smtClean="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3314" name="Picture 2" descr="back propagation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105819"/>
            <a:ext cx="4549470" cy="333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49514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Visualize Neural Network</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16832"/>
            <a:ext cx="6724650"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61380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Visualize Neural Network</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861048"/>
            <a:ext cx="4404325" cy="2480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1662210"/>
            <a:ext cx="5779740" cy="2593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13252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Second AI </a:t>
            </a:r>
            <a:r>
              <a:rPr lang="en-US" dirty="0"/>
              <a:t>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The second AI boom came in the 1980s. </a:t>
            </a:r>
            <a:endParaRPr lang="en-US" sz="1800" dirty="0" smtClean="0"/>
          </a:p>
          <a:p>
            <a:pPr marL="0" indent="0"/>
            <a:endParaRPr lang="en-US" sz="1800" dirty="0" smtClean="0"/>
          </a:p>
          <a:p>
            <a:pPr>
              <a:buFont typeface="Arial" panose="020B0604020202020204" pitchFamily="34" charset="0"/>
              <a:buChar char="•"/>
            </a:pPr>
            <a:r>
              <a:rPr lang="en-US" sz="1800" b="1" dirty="0" smtClean="0">
                <a:solidFill>
                  <a:srgbClr val="0070C0"/>
                </a:solidFill>
              </a:rPr>
              <a:t>Knowledge </a:t>
            </a:r>
            <a:r>
              <a:rPr lang="en-US" sz="1800" b="1" dirty="0">
                <a:solidFill>
                  <a:srgbClr val="0070C0"/>
                </a:solidFill>
              </a:rPr>
              <a:t>Representation </a:t>
            </a:r>
            <a:r>
              <a:rPr lang="en-US" sz="1800" dirty="0">
                <a:solidFill>
                  <a:srgbClr val="0070C0"/>
                </a:solidFill>
              </a:rPr>
              <a:t>(</a:t>
            </a:r>
            <a:r>
              <a:rPr lang="en-US" sz="1800" b="1" dirty="0">
                <a:solidFill>
                  <a:srgbClr val="0070C0"/>
                </a:solidFill>
              </a:rPr>
              <a:t>KR</a:t>
            </a:r>
            <a:r>
              <a:rPr lang="en-US" sz="1800" dirty="0">
                <a:solidFill>
                  <a:srgbClr val="0070C0"/>
                </a:solidFill>
              </a:rPr>
              <a:t>)</a:t>
            </a:r>
            <a:r>
              <a:rPr lang="en-US" sz="1800" dirty="0"/>
              <a:t> </a:t>
            </a:r>
            <a:r>
              <a:rPr lang="en-US" sz="1800" dirty="0" smtClean="0"/>
              <a:t>and </a:t>
            </a:r>
            <a:r>
              <a:rPr lang="en-US" sz="1800" b="1" dirty="0">
                <a:solidFill>
                  <a:srgbClr val="0070C0"/>
                </a:solidFill>
              </a:rPr>
              <a:t>Expert system </a:t>
            </a:r>
            <a:r>
              <a:rPr lang="en-US" sz="1800" dirty="0"/>
              <a:t>was booming </a:t>
            </a:r>
            <a:r>
              <a:rPr lang="en-US" sz="1800" dirty="0" smtClean="0"/>
              <a:t>and intended to describe </a:t>
            </a:r>
            <a:r>
              <a:rPr lang="en-US" sz="1800" dirty="0"/>
              <a:t>knowledge that a machine could easily understand</a:t>
            </a:r>
          </a:p>
        </p:txBody>
      </p:sp>
      <p:pic>
        <p:nvPicPr>
          <p:cNvPr id="4" name="Picture 3" descr="Deep Learning Practical Neural Networks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1667" t="17352" r="20417" b="7050"/>
          <a:stretch/>
        </p:blipFill>
        <p:spPr>
          <a:xfrm>
            <a:off x="1691680" y="3068960"/>
            <a:ext cx="4608512" cy="3162965"/>
          </a:xfrm>
          <a:prstGeom prst="rect">
            <a:avLst/>
          </a:prstGeom>
        </p:spPr>
      </p:pic>
    </p:spTree>
    <p:extLst>
      <p:ext uri="{BB962C8B-B14F-4D97-AF65-F5344CB8AC3E}">
        <p14:creationId xmlns:p14="http://schemas.microsoft.com/office/powerpoint/2010/main" val="240917564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Types</a:t>
            </a:r>
            <a:endParaRPr lang="en-US" dirty="0"/>
          </a:p>
        </p:txBody>
      </p:sp>
      <p:sp>
        <p:nvSpPr>
          <p:cNvPr id="7" name="Content Placeholder 1"/>
          <p:cNvSpPr txBox="1">
            <a:spLocks/>
          </p:cNvSpPr>
          <p:nvPr/>
        </p:nvSpPr>
        <p:spPr>
          <a:xfrm>
            <a:off x="395536" y="1700808"/>
            <a:ext cx="21602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smtClean="0">
                <a:solidFill>
                  <a:srgbClr val="0070C0"/>
                </a:solidFill>
              </a:rPr>
              <a:t>Long Short-Term </a:t>
            </a:r>
            <a:r>
              <a:rPr lang="en-US" sz="1600" b="1" dirty="0">
                <a:solidFill>
                  <a:srgbClr val="0070C0"/>
                </a:solidFill>
              </a:rPr>
              <a:t>Memory </a:t>
            </a:r>
            <a:r>
              <a:rPr lang="en-US" sz="1600" dirty="0"/>
              <a:t>(LSTM) </a:t>
            </a:r>
            <a:r>
              <a:rPr lang="en-US" sz="1600" dirty="0" smtClean="0"/>
              <a:t>and Recurrent Neural Networks (RNN) are designed for </a:t>
            </a:r>
            <a:r>
              <a:rPr lang="en-US" sz="1600" dirty="0"/>
              <a:t>sequence modeling.</a:t>
            </a:r>
          </a:p>
          <a:p>
            <a:pPr marL="0" indent="0"/>
            <a:endParaRPr lang="en-US" sz="1600" dirty="0"/>
          </a:p>
          <a:p>
            <a:pPr marL="0" indent="0"/>
            <a:r>
              <a:rPr lang="en-US" sz="1600" dirty="0" smtClean="0"/>
              <a:t>They should be a good choice to model </a:t>
            </a:r>
            <a:r>
              <a:rPr lang="en-US" sz="1600" b="1" dirty="0" smtClean="0">
                <a:solidFill>
                  <a:srgbClr val="0070C0"/>
                </a:solidFill>
              </a:rPr>
              <a:t>time series </a:t>
            </a:r>
            <a:r>
              <a:rPr lang="en-US" sz="1600" dirty="0" smtClean="0"/>
              <a:t>data</a:t>
            </a:r>
            <a:endParaRPr lang="en-US" sz="1600" dirty="0"/>
          </a:p>
        </p:txBody>
      </p:sp>
      <p:pic>
        <p:nvPicPr>
          <p:cNvPr id="6" name="Picture 2" descr="neural networ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875867"/>
            <a:ext cx="6423773" cy="409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2667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CNN’s </a:t>
            </a:r>
            <a:r>
              <a:rPr lang="en-US" sz="1600" b="1" dirty="0">
                <a:solidFill>
                  <a:srgbClr val="0070C0"/>
                </a:solidFill>
              </a:rPr>
              <a:t>image representation at different layers </a:t>
            </a:r>
            <a:r>
              <a:rPr lang="en-US" sz="1600" dirty="0"/>
              <a:t>is similar to how the brain processes visual information</a:t>
            </a:r>
          </a:p>
          <a:p>
            <a:pPr>
              <a:buFont typeface="Arial" panose="020B0604020202020204" pitchFamily="34" charset="0"/>
              <a:buChar char="•"/>
            </a:pPr>
            <a:endParaRPr lang="en-US" sz="1600" dirty="0"/>
          </a:p>
          <a:p>
            <a:pPr>
              <a:buFont typeface="Arial" panose="020B0604020202020204" pitchFamily="34" charset="0"/>
              <a:buChar char="•"/>
            </a:pPr>
            <a:r>
              <a:rPr lang="en-US" sz="1600" dirty="0"/>
              <a:t>Human sees </a:t>
            </a:r>
            <a:r>
              <a:rPr lang="en-US" sz="1600" b="1" dirty="0">
                <a:solidFill>
                  <a:srgbClr val="0070C0"/>
                </a:solidFill>
              </a:rPr>
              <a:t>structure/region</a:t>
            </a:r>
            <a:r>
              <a:rPr lang="en-US" sz="1600" dirty="0"/>
              <a:t> (not pixel)</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a:t>Use </a:t>
            </a:r>
            <a:r>
              <a:rPr lang="en-US" sz="1600" b="1" dirty="0">
                <a:solidFill>
                  <a:srgbClr val="0070C0"/>
                </a:solidFill>
              </a:rPr>
              <a:t>convolution in place of general matrix multiplication</a:t>
            </a:r>
            <a:r>
              <a:rPr lang="en-US" sz="1600" dirty="0"/>
              <a:t> in at least one of their layers to </a:t>
            </a:r>
            <a:r>
              <a:rPr lang="en-US" sz="1600" b="1" dirty="0">
                <a:solidFill>
                  <a:srgbClr val="0070C0"/>
                </a:solidFill>
              </a:rPr>
              <a:t>learn the feature </a:t>
            </a:r>
            <a:r>
              <a:rPr lang="en-US" sz="1600" dirty="0"/>
              <a:t>in a region</a:t>
            </a:r>
          </a:p>
          <a:p>
            <a:pPr>
              <a:buFont typeface="Arial" panose="020B0604020202020204" pitchFamily="34" charset="0"/>
              <a:buChar char="•"/>
            </a:pPr>
            <a:endParaRPr lang="en-US" sz="1600" dirty="0" smtClean="0"/>
          </a:p>
        </p:txBody>
      </p:sp>
      <p:pic>
        <p:nvPicPr>
          <p:cNvPr id="6" name="Picture 4" descr="Convolutional Neural Network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861048"/>
            <a:ext cx="59817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9933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51125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Dense </a:t>
            </a:r>
            <a:r>
              <a:rPr lang="en-US" sz="1600" dirty="0"/>
              <a:t>layers learn global patterns in their input feature space </a:t>
            </a:r>
            <a:r>
              <a:rPr lang="en-US" sz="1600" dirty="0" smtClean="0"/>
              <a:t>(MNIST-digit </a:t>
            </a:r>
            <a:r>
              <a:rPr lang="en-US" sz="1600" dirty="0"/>
              <a:t>patterns involving all pixels), whereas </a:t>
            </a:r>
            <a:r>
              <a:rPr lang="en-US" sz="1600" b="1" dirty="0">
                <a:solidFill>
                  <a:srgbClr val="0070C0"/>
                </a:solidFill>
              </a:rPr>
              <a:t>convolution layers </a:t>
            </a:r>
            <a:r>
              <a:rPr lang="en-US" sz="1600" b="1" dirty="0" smtClean="0">
                <a:solidFill>
                  <a:srgbClr val="0070C0"/>
                </a:solidFill>
              </a:rPr>
              <a:t>learn local patterns</a:t>
            </a:r>
            <a:r>
              <a:rPr lang="en-US" sz="1600" dirty="0" smtClean="0"/>
              <a:t>: </a:t>
            </a:r>
            <a:r>
              <a:rPr lang="en-US" sz="1600" dirty="0"/>
              <a:t>in the case of images, patterns found in small 2D </a:t>
            </a:r>
            <a:r>
              <a:rPr lang="en-US" sz="1600" dirty="0" smtClean="0"/>
              <a:t>windows of </a:t>
            </a:r>
            <a:r>
              <a:rPr lang="en-US" sz="1600" dirty="0"/>
              <a:t>the </a:t>
            </a:r>
            <a:r>
              <a:rPr lang="en-US" sz="1600" dirty="0" smtClean="0"/>
              <a:t>inputs (3 </a:t>
            </a:r>
            <a:r>
              <a:rPr lang="en-US" sz="1600" dirty="0"/>
              <a:t>× </a:t>
            </a:r>
            <a:r>
              <a:rPr lang="en-US" sz="1600" dirty="0" smtClean="0"/>
              <a:t>3 window size). </a:t>
            </a:r>
            <a:endParaRPr lang="en-US" sz="1600" dirty="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Learn </a:t>
            </a:r>
            <a:r>
              <a:rPr lang="en-US" sz="1600" b="1" dirty="0">
                <a:solidFill>
                  <a:srgbClr val="0070C0"/>
                </a:solidFill>
              </a:rPr>
              <a:t>spatial hierarchies of patterns</a:t>
            </a:r>
            <a:r>
              <a:rPr lang="en-US" sz="1600" dirty="0" smtClean="0"/>
              <a:t>. </a:t>
            </a:r>
            <a:r>
              <a:rPr lang="en-US" sz="1600" dirty="0"/>
              <a:t>A first convolution </a:t>
            </a:r>
            <a:r>
              <a:rPr lang="en-US" sz="1600" dirty="0" smtClean="0"/>
              <a:t>layer will </a:t>
            </a:r>
            <a:r>
              <a:rPr lang="en-US" sz="1600" dirty="0"/>
              <a:t>learn small local patterns such as edges, a second convolution layer </a:t>
            </a:r>
            <a:r>
              <a:rPr lang="en-US" sz="1600" dirty="0" smtClean="0"/>
              <a:t>will learn </a:t>
            </a:r>
            <a:r>
              <a:rPr lang="en-US" sz="1600" dirty="0"/>
              <a:t>larger patterns made of the features of the first layers, and so on. </a:t>
            </a:r>
            <a:r>
              <a:rPr lang="en-US" sz="1600" dirty="0" smtClean="0"/>
              <a:t>This allows </a:t>
            </a:r>
            <a:r>
              <a:rPr lang="en-US" sz="1600" dirty="0" err="1"/>
              <a:t>convnets</a:t>
            </a:r>
            <a:r>
              <a:rPr lang="en-US" sz="1600" dirty="0"/>
              <a:t> to efficiently learn increasingly complex and abstract visual </a:t>
            </a:r>
            <a:r>
              <a:rPr lang="en-US" sz="1600" dirty="0" smtClean="0"/>
              <a:t>concepts (</a:t>
            </a:r>
            <a:r>
              <a:rPr lang="en-US" sz="1600" b="1" dirty="0">
                <a:solidFill>
                  <a:srgbClr val="0070C0"/>
                </a:solidFill>
              </a:rPr>
              <a:t>visual world is fundamentally spatially hierarchical</a:t>
            </a:r>
            <a:r>
              <a:rPr lang="en-US" sz="1600"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476672"/>
            <a:ext cx="267652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3789040"/>
            <a:ext cx="2821720" cy="2340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151119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16832"/>
            <a:ext cx="7610475"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172011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LSTM</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2" name="Picture 2" descr="lstm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366" y="1916832"/>
            <a:ext cx="6384714" cy="3579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63688" y="5877272"/>
            <a:ext cx="4673139" cy="369332"/>
          </a:xfrm>
          <a:prstGeom prst="rect">
            <a:avLst/>
          </a:prstGeom>
          <a:noFill/>
        </p:spPr>
        <p:txBody>
          <a:bodyPr wrap="none" rtlCol="0">
            <a:spAutoFit/>
          </a:bodyPr>
          <a:lstStyle/>
          <a:p>
            <a:r>
              <a:rPr lang="en-US" sz="1800" dirty="0" smtClean="0"/>
              <a:t>Code Example: </a:t>
            </a:r>
            <a:r>
              <a:rPr lang="en-US" sz="1800" dirty="0" smtClean="0">
                <a:hlinkClick r:id="rId3"/>
              </a:rPr>
              <a:t>LSTM – Bitcoin Time Series</a:t>
            </a:r>
            <a:endParaRPr lang="en-US" sz="1800" dirty="0"/>
          </a:p>
        </p:txBody>
      </p:sp>
      <p:sp>
        <p:nvSpPr>
          <p:cNvPr id="6" name="Sun 5"/>
          <p:cNvSpPr/>
          <p:nvPr/>
        </p:nvSpPr>
        <p:spPr bwMode="auto">
          <a:xfrm>
            <a:off x="1133489" y="5773906"/>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6677195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a:t>
            </a:r>
            <a:r>
              <a:rPr lang="en-US" dirty="0"/>
              <a:t>- Second AI Boom </a:t>
            </a:r>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Problems and Limitations</a:t>
            </a:r>
          </a:p>
          <a:p>
            <a:pPr>
              <a:buFont typeface="Arial" panose="020B0604020202020204" pitchFamily="34" charset="0"/>
              <a:buChar char="•"/>
            </a:pPr>
            <a:r>
              <a:rPr lang="en-US" sz="1800" dirty="0" smtClean="0"/>
              <a:t>Inputting all real-world </a:t>
            </a:r>
            <a:r>
              <a:rPr lang="en-US" sz="1800" dirty="0"/>
              <a:t>knowledge requires an almost infinite amount of work </a:t>
            </a:r>
            <a:r>
              <a:rPr lang="en-US" sz="1800" dirty="0" smtClean="0"/>
              <a:t>(Back then, Internet and Web were not existed yet)</a:t>
            </a:r>
            <a:endParaRPr lang="en-US" sz="1800" dirty="0"/>
          </a:p>
          <a:p>
            <a:endParaRPr lang="en-US" sz="1800" dirty="0" smtClean="0"/>
          </a:p>
          <a:p>
            <a:pPr>
              <a:buFont typeface="Arial" panose="020B0604020202020204" pitchFamily="34" charset="0"/>
              <a:buChar char="•"/>
            </a:pPr>
            <a:r>
              <a:rPr lang="en-US" sz="1800" dirty="0" smtClean="0"/>
              <a:t>Machine does not understands </a:t>
            </a:r>
            <a:r>
              <a:rPr lang="en-US" sz="1800" dirty="0"/>
              <a:t>the actual meaning of </a:t>
            </a:r>
            <a:r>
              <a:rPr lang="en-US" sz="1800" dirty="0" smtClean="0"/>
              <a:t>the knowledge</a:t>
            </a:r>
            <a:r>
              <a:rPr lang="en-US" sz="1800" dirty="0"/>
              <a:t>. Even if the knowledge is structured and systemized, a </a:t>
            </a:r>
            <a:r>
              <a:rPr lang="en-US" sz="1800" dirty="0" smtClean="0"/>
              <a:t>machine </a:t>
            </a:r>
            <a:r>
              <a:rPr lang="en-US" sz="1800" b="1" dirty="0" smtClean="0">
                <a:solidFill>
                  <a:srgbClr val="0070C0"/>
                </a:solidFill>
              </a:rPr>
              <a:t>understands </a:t>
            </a:r>
            <a:r>
              <a:rPr lang="en-US" sz="1800" b="1" dirty="0">
                <a:solidFill>
                  <a:srgbClr val="0070C0"/>
                </a:solidFill>
              </a:rPr>
              <a:t>it as a mark and never understands the concept</a:t>
            </a:r>
            <a:r>
              <a:rPr lang="en-US" sz="1800" dirty="0"/>
              <a:t>. </a:t>
            </a:r>
            <a:r>
              <a:rPr lang="en-US" sz="1800" dirty="0" smtClean="0"/>
              <a:t>Machine just </a:t>
            </a:r>
            <a:r>
              <a:rPr lang="en-US" sz="1800" dirty="0"/>
              <a:t>compare </a:t>
            </a:r>
            <a:r>
              <a:rPr lang="en-US" sz="1800" dirty="0" smtClean="0"/>
              <a:t>the data </a:t>
            </a:r>
            <a:r>
              <a:rPr lang="en-US" sz="1800" dirty="0"/>
              <a:t>and assume meaning based on the dictionary. </a:t>
            </a:r>
            <a:endParaRPr lang="en-US" sz="1800" dirty="0" smtClean="0"/>
          </a:p>
          <a:p>
            <a:endParaRPr lang="en-US" sz="1800" dirty="0"/>
          </a:p>
          <a:p>
            <a:r>
              <a:rPr lang="en-US" sz="1800" dirty="0" smtClean="0"/>
              <a:t>For </a:t>
            </a:r>
            <a:r>
              <a:rPr lang="en-US" sz="1800" dirty="0"/>
              <a:t>example, if you </a:t>
            </a:r>
            <a:r>
              <a:rPr lang="en-US" sz="1800" dirty="0" smtClean="0"/>
              <a:t>know the </a:t>
            </a:r>
            <a:r>
              <a:rPr lang="en-US" sz="1800" dirty="0"/>
              <a:t>concept of "apple" and "green" and are taught "green apple = apple </a:t>
            </a:r>
            <a:r>
              <a:rPr lang="en-US" sz="1800" dirty="0" smtClean="0"/>
              <a:t>+ green</a:t>
            </a:r>
            <a:r>
              <a:rPr lang="en-US" sz="1800" dirty="0"/>
              <a:t>", then you can understand that "a green apple is a green colored apple" </a:t>
            </a:r>
            <a:r>
              <a:rPr lang="en-US" sz="1800" dirty="0" smtClean="0"/>
              <a:t>at first </a:t>
            </a:r>
            <a:r>
              <a:rPr lang="en-US" sz="1800" dirty="0"/>
              <a:t>sight, whereas a machine can't. This is called the </a:t>
            </a:r>
            <a:r>
              <a:rPr lang="en-US" sz="1800" b="1" dirty="0">
                <a:solidFill>
                  <a:srgbClr val="0070C0"/>
                </a:solidFill>
              </a:rPr>
              <a:t>symbol </a:t>
            </a:r>
            <a:r>
              <a:rPr lang="en-US" sz="1800" b="1" dirty="0" smtClean="0">
                <a:solidFill>
                  <a:srgbClr val="0070C0"/>
                </a:solidFill>
              </a:rPr>
              <a:t>grounding problem </a:t>
            </a:r>
            <a:r>
              <a:rPr lang="en-US" sz="1800" dirty="0"/>
              <a:t>and is considered one of the biggest problems in the AI field, as </a:t>
            </a:r>
            <a:r>
              <a:rPr lang="en-US" sz="1800" dirty="0" smtClean="0"/>
              <a:t>well as </a:t>
            </a:r>
            <a:r>
              <a:rPr lang="en-US" sz="1800" dirty="0"/>
              <a:t>the frame problem.</a:t>
            </a:r>
          </a:p>
        </p:txBody>
      </p:sp>
    </p:spTree>
    <p:extLst>
      <p:ext uri="{BB962C8B-B14F-4D97-AF65-F5344CB8AC3E}">
        <p14:creationId xmlns:p14="http://schemas.microsoft.com/office/powerpoint/2010/main" val="29032255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a:t>
            </a:r>
            <a:r>
              <a:rPr lang="en-US" dirty="0"/>
              <a:t>- Second AI Boom </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Today </a:t>
            </a:r>
            <a:r>
              <a:rPr lang="en-US" sz="1800" dirty="0"/>
              <a:t>the Internet is </a:t>
            </a:r>
            <a:r>
              <a:rPr lang="en-US" sz="1800" dirty="0" smtClean="0"/>
              <a:t>commonly </a:t>
            </a:r>
            <a:r>
              <a:rPr lang="en-US" sz="1800" dirty="0"/>
              <a:t>used and we can obtain enormous amounts of open data from the Web. (</a:t>
            </a:r>
            <a:r>
              <a:rPr lang="en-US" sz="1800" dirty="0">
                <a:solidFill>
                  <a:srgbClr val="00B050"/>
                </a:solidFill>
              </a:rPr>
              <a:t>Has Google search become Expert </a:t>
            </a:r>
            <a:r>
              <a:rPr lang="en-US" sz="1800" dirty="0" smtClean="0">
                <a:solidFill>
                  <a:srgbClr val="00B050"/>
                </a:solidFill>
              </a:rPr>
              <a:t>System?</a:t>
            </a:r>
            <a:r>
              <a:rPr lang="en-US" sz="1800" dirty="0" smtClean="0"/>
              <a: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err="1" smtClean="0">
                <a:hlinkClick r:id="rId2"/>
              </a:rPr>
              <a:t>Cyc</a:t>
            </a:r>
            <a:r>
              <a:rPr lang="en-US" sz="1800" dirty="0" smtClean="0"/>
              <a:t> build </a:t>
            </a:r>
            <a:r>
              <a:rPr lang="en-US" sz="1800" dirty="0"/>
              <a:t>an </a:t>
            </a:r>
            <a:r>
              <a:rPr lang="en-US" sz="1800" b="1" dirty="0">
                <a:solidFill>
                  <a:srgbClr val="0070C0"/>
                </a:solidFill>
              </a:rPr>
              <a:t>inference engine </a:t>
            </a:r>
            <a:r>
              <a:rPr lang="en-US" sz="1800" dirty="0"/>
              <a:t>based on the database of this knowledge, called </a:t>
            </a:r>
            <a:r>
              <a:rPr lang="en-US" sz="1800" b="1" dirty="0">
                <a:solidFill>
                  <a:srgbClr val="0070C0"/>
                </a:solidFill>
              </a:rPr>
              <a:t>knowledge base</a:t>
            </a:r>
            <a:r>
              <a:rPr lang="en-US" sz="1800" dirty="0"/>
              <a:t>. </a:t>
            </a:r>
            <a:endParaRPr lang="en-US" sz="1800" dirty="0" smtClean="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r>
              <a:rPr lang="en-US" sz="1600" dirty="0" smtClean="0"/>
              <a:t>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390364"/>
            <a:ext cx="4384106"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95736" y="6021288"/>
            <a:ext cx="4600362" cy="369332"/>
          </a:xfrm>
          <a:prstGeom prst="rect">
            <a:avLst/>
          </a:prstGeom>
          <a:noFill/>
        </p:spPr>
        <p:txBody>
          <a:bodyPr wrap="none" rtlCol="0">
            <a:spAutoFit/>
          </a:bodyPr>
          <a:lstStyle/>
          <a:p>
            <a:r>
              <a:rPr lang="en-US" sz="1800" dirty="0">
                <a:hlinkClick r:id="rId4"/>
              </a:rPr>
              <a:t>IBM computer Watson wins Jeopardy clash</a:t>
            </a:r>
            <a:endParaRPr lang="en-US" sz="1800" dirty="0"/>
          </a:p>
        </p:txBody>
      </p:sp>
    </p:spTree>
    <p:extLst>
      <p:ext uri="{BB962C8B-B14F-4D97-AF65-F5344CB8AC3E}">
        <p14:creationId xmlns:p14="http://schemas.microsoft.com/office/powerpoint/2010/main" val="3651810163"/>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17565</TotalTime>
  <Words>3163</Words>
  <Application>Microsoft Office PowerPoint</Application>
  <PresentationFormat>On-screen Show (4:3)</PresentationFormat>
  <Paragraphs>540</Paragraphs>
  <Slides>74</Slides>
  <Notes>4</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PowerPoint Template-CBF</vt:lpstr>
      <vt:lpstr>Big Data, AI, Machine Learning, Investment and Algo Trading</vt:lpstr>
      <vt:lpstr>Introduction to AI - First AI Boom </vt:lpstr>
      <vt:lpstr>Introduction to AI - First AI Boom </vt:lpstr>
      <vt:lpstr>Introduction to AI - First AI Boom </vt:lpstr>
      <vt:lpstr>Introduction to AI - First AI Boom </vt:lpstr>
      <vt:lpstr>Introduction to AI - First AI Boom  </vt:lpstr>
      <vt:lpstr>Introduction to AI - Second AI Boom </vt:lpstr>
      <vt:lpstr>Introduction to AI - Second AI Boom </vt:lpstr>
      <vt:lpstr>Introduction to AI - Second AI Boom </vt:lpstr>
      <vt:lpstr>Introduction to AI – Approaches</vt:lpstr>
      <vt:lpstr>PowerPoint Presentation</vt:lpstr>
      <vt:lpstr>Machine Learning - Data</vt:lpstr>
      <vt:lpstr>Machine Learning - Cloud</vt:lpstr>
      <vt:lpstr>Machine Learning - GPU</vt:lpstr>
      <vt:lpstr>Machine Learning - Algorithm</vt:lpstr>
      <vt:lpstr>Machine Learning - Community</vt:lpstr>
      <vt:lpstr>Machine Learning - Community</vt:lpstr>
      <vt:lpstr>Use Cases – Face Recognition</vt:lpstr>
      <vt:lpstr>Use Cases – Face Recognition</vt:lpstr>
      <vt:lpstr>Use Cases – Self Driving Car</vt:lpstr>
      <vt:lpstr>Use Cases – Self Driving Car</vt:lpstr>
      <vt:lpstr>Example – Linear Regression</vt:lpstr>
      <vt:lpstr>Example – Linear Regression</vt:lpstr>
      <vt:lpstr>Supervised Learning</vt:lpstr>
      <vt:lpstr>Labelled Dataset</vt:lpstr>
      <vt:lpstr>Objective function</vt:lpstr>
      <vt:lpstr>Gradient Descent</vt:lpstr>
      <vt:lpstr>Learning Rate</vt:lpstr>
      <vt:lpstr>Demo – Short Term Stock Price Prediction</vt:lpstr>
      <vt:lpstr>Raw Data – Historical Tick Data</vt:lpstr>
      <vt:lpstr>Raw Data – Historical Tick Data</vt:lpstr>
      <vt:lpstr>Raw Data – Historical Tick Data</vt:lpstr>
      <vt:lpstr>Raw Data – Historical Tick Data</vt:lpstr>
      <vt:lpstr>Raw Data – Historical Tick Data</vt:lpstr>
      <vt:lpstr>Processed Data – Order Book</vt:lpstr>
      <vt:lpstr>Data Feature - Order Book Imbalance</vt:lpstr>
      <vt:lpstr>Data Feature - Order Book Imbalance</vt:lpstr>
      <vt:lpstr>Data Feature - Money flow</vt:lpstr>
      <vt:lpstr>Data Feature - Money flow</vt:lpstr>
      <vt:lpstr>Training Dataset</vt:lpstr>
      <vt:lpstr>EDA (Exploratory Data Analysis)</vt:lpstr>
      <vt:lpstr>Decision Tree Algorithm</vt:lpstr>
      <vt:lpstr>Performance Evaluation</vt:lpstr>
      <vt:lpstr>Trained Model Usage</vt:lpstr>
      <vt:lpstr>Decision Tree</vt:lpstr>
      <vt:lpstr>Support Vector Machine (SVM) </vt:lpstr>
      <vt:lpstr>Support Vector Machine (SVM) </vt:lpstr>
      <vt:lpstr>Support Vector Machine (SVM) </vt:lpstr>
      <vt:lpstr>Dataset – Training, Validation and Testing</vt:lpstr>
      <vt:lpstr>Dataset – Training, Validation and Testing</vt:lpstr>
      <vt:lpstr>Performance - Confusion Matrix</vt:lpstr>
      <vt:lpstr>Performance – Type I &amp; II Errors</vt:lpstr>
      <vt:lpstr>Performance - ROC curve</vt:lpstr>
      <vt:lpstr>Performance - Accuracy</vt:lpstr>
      <vt:lpstr>Performance - Accuracy</vt:lpstr>
      <vt:lpstr>Unsupervised Learning - PCA</vt:lpstr>
      <vt:lpstr>k-Means Clustering</vt:lpstr>
      <vt:lpstr>k-Means Clustering</vt:lpstr>
      <vt:lpstr>Machine Learning Workflow</vt:lpstr>
      <vt:lpstr>Machine Learning Workflow</vt:lpstr>
      <vt:lpstr>Machine Learning Workflow</vt:lpstr>
      <vt:lpstr>Deep Learning</vt:lpstr>
      <vt:lpstr>Deep Learning - Example</vt:lpstr>
      <vt:lpstr>Deep Learning – Neural Networks</vt:lpstr>
      <vt:lpstr>Deep Learning – Neural Networks</vt:lpstr>
      <vt:lpstr>Deep Learning – Neural Networks</vt:lpstr>
      <vt:lpstr>Deep Learning - Neural Networks</vt:lpstr>
      <vt:lpstr>Visualize Neural Network</vt:lpstr>
      <vt:lpstr>Visualize Neural Network</vt:lpstr>
      <vt:lpstr>Deep Learning - Types</vt:lpstr>
      <vt:lpstr>Deep Learning – CNN</vt:lpstr>
      <vt:lpstr>Deep Learning – CNN</vt:lpstr>
      <vt:lpstr>Deep Learning – CNN</vt:lpstr>
      <vt:lpstr>Deep Learning – LSTM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Liu Wai Keung</cp:lastModifiedBy>
  <cp:revision>163</cp:revision>
  <cp:lastPrinted>2013-10-02T07:30:28Z</cp:lastPrinted>
  <dcterms:created xsi:type="dcterms:W3CDTF">2018-01-14T13:40:03Z</dcterms:created>
  <dcterms:modified xsi:type="dcterms:W3CDTF">2020-07-08T23:13:06Z</dcterms:modified>
</cp:coreProperties>
</file>